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45"/>
  </p:notesMasterIdLst>
  <p:sldIdLst>
    <p:sldId id="317" r:id="rId2"/>
    <p:sldId id="256" r:id="rId3"/>
    <p:sldId id="310" r:id="rId4"/>
    <p:sldId id="302" r:id="rId5"/>
    <p:sldId id="304" r:id="rId6"/>
    <p:sldId id="305" r:id="rId7"/>
    <p:sldId id="306" r:id="rId8"/>
    <p:sldId id="307" r:id="rId9"/>
    <p:sldId id="308" r:id="rId10"/>
    <p:sldId id="309" r:id="rId11"/>
    <p:sldId id="258" r:id="rId12"/>
    <p:sldId id="261" r:id="rId13"/>
    <p:sldId id="303" r:id="rId14"/>
    <p:sldId id="299" r:id="rId15"/>
    <p:sldId id="319" r:id="rId16"/>
    <p:sldId id="292" r:id="rId17"/>
    <p:sldId id="311" r:id="rId18"/>
    <p:sldId id="320" r:id="rId19"/>
    <p:sldId id="288" r:id="rId20"/>
    <p:sldId id="321" r:id="rId21"/>
    <p:sldId id="265" r:id="rId22"/>
    <p:sldId id="290" r:id="rId23"/>
    <p:sldId id="312" r:id="rId24"/>
    <p:sldId id="293" r:id="rId25"/>
    <p:sldId id="313" r:id="rId26"/>
    <p:sldId id="267" r:id="rId27"/>
    <p:sldId id="270" r:id="rId28"/>
    <p:sldId id="295" r:id="rId29"/>
    <p:sldId id="314" r:id="rId30"/>
    <p:sldId id="318" r:id="rId31"/>
    <p:sldId id="296" r:id="rId32"/>
    <p:sldId id="268" r:id="rId33"/>
    <p:sldId id="271" r:id="rId34"/>
    <p:sldId id="272" r:id="rId35"/>
    <p:sldId id="273" r:id="rId36"/>
    <p:sldId id="274" r:id="rId37"/>
    <p:sldId id="269" r:id="rId38"/>
    <p:sldId id="277" r:id="rId39"/>
    <p:sldId id="289" r:id="rId40"/>
    <p:sldId id="291" r:id="rId41"/>
    <p:sldId id="315" r:id="rId42"/>
    <p:sldId id="316" r:id="rId43"/>
    <p:sldId id="322" r:id="rId4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67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99"/>
    <p:restoredTop sz="62450"/>
  </p:normalViewPr>
  <p:slideViewPr>
    <p:cSldViewPr snapToGrid="0" snapToObjects="1">
      <p:cViewPr varScale="1">
        <p:scale>
          <a:sx n="105" d="100"/>
          <a:sy n="105" d="100"/>
        </p:scale>
        <p:origin x="186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notesMaster" Target="notesMasters/notesMaster1.xml"/></Relationships>
</file>

<file path=ppt/media/image1.png>
</file>

<file path=ppt/media/image10.jpeg>
</file>

<file path=ppt/media/image11.jpeg>
</file>

<file path=ppt/media/image2.jpe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929231248"/>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
        <p:cNvGrpSpPr/>
        <p:nvPr/>
      </p:nvGrpSpPr>
      <p:grpSpPr>
        <a:xfrm>
          <a:off x="0" y="0"/>
          <a:ext cx="0" cy="0"/>
          <a:chOff x="0" y="0"/>
          <a:chExt cx="0" cy="0"/>
        </a:xfrm>
      </p:grpSpPr>
      <p:sp>
        <p:nvSpPr>
          <p:cNvPr id="31" name="Shape 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7242695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u="none" strike="noStrike" kern="1200" dirty="0" smtClean="0">
                <a:solidFill>
                  <a:schemeClr val="tx1"/>
                </a:solidFill>
                <a:effectLst/>
                <a:latin typeface="+mn-lt"/>
                <a:ea typeface="+mn-ea"/>
                <a:cs typeface="+mn-cs"/>
              </a:rPr>
              <a:t>Computers will</a:t>
            </a:r>
            <a:r>
              <a:rPr lang="en-US" sz="1100" b="0" i="0" u="none" strike="noStrike" kern="1200" baseline="0" dirty="0" smtClean="0">
                <a:solidFill>
                  <a:schemeClr val="tx1"/>
                </a:solidFill>
                <a:effectLst/>
                <a:latin typeface="+mn-lt"/>
                <a:ea typeface="+mn-ea"/>
                <a:cs typeface="+mn-cs"/>
              </a:rPr>
              <a:t> do whatever you tell them to do. Unfortunately, they cannot understand plain </a:t>
            </a:r>
            <a:r>
              <a:rPr lang="en-US" sz="1100" b="0" i="0" u="none" strike="noStrike" kern="1200" baseline="0" dirty="0" err="1" smtClean="0">
                <a:solidFill>
                  <a:schemeClr val="tx1"/>
                </a:solidFill>
                <a:effectLst/>
                <a:latin typeface="+mn-lt"/>
                <a:ea typeface="+mn-ea"/>
                <a:cs typeface="+mn-cs"/>
              </a:rPr>
              <a:t>english</a:t>
            </a:r>
            <a:r>
              <a:rPr lang="en-US" sz="1100" b="0" i="0" u="none" strike="noStrike" kern="1200" baseline="0" dirty="0" smtClean="0">
                <a:solidFill>
                  <a:schemeClr val="tx1"/>
                </a:solidFill>
                <a:effectLst/>
                <a:latin typeface="+mn-lt"/>
                <a:ea typeface="+mn-ea"/>
                <a:cs typeface="+mn-cs"/>
              </a:rPr>
              <a:t>. </a:t>
            </a:r>
            <a:r>
              <a:rPr lang="en-US" sz="1100" b="0" i="0" u="none" strike="noStrike" kern="1200" dirty="0" smtClean="0">
                <a:solidFill>
                  <a:schemeClr val="tx1"/>
                </a:solidFill>
                <a:effectLst/>
                <a:latin typeface="+mn-lt"/>
                <a:ea typeface="+mn-ea"/>
                <a:cs typeface="+mn-cs"/>
              </a:rPr>
              <a:t>Programming is about</a:t>
            </a:r>
            <a:r>
              <a:rPr lang="en-US" sz="1100" b="0" i="0" u="none" strike="noStrike" kern="1200" baseline="0" dirty="0" smtClean="0">
                <a:solidFill>
                  <a:schemeClr val="tx1"/>
                </a:solidFill>
                <a:effectLst/>
                <a:latin typeface="+mn-lt"/>
                <a:ea typeface="+mn-ea"/>
                <a:cs typeface="+mn-cs"/>
              </a:rPr>
              <a:t> giving the computer instructions in a LANGUAGE that it can understand. Our programming language is called “C++”. </a:t>
            </a:r>
          </a:p>
          <a:p>
            <a:endParaRPr lang="en-US" sz="1100" b="0" i="0" u="none" strike="noStrike" kern="1200" baseline="0" dirty="0" smtClean="0">
              <a:solidFill>
                <a:schemeClr val="tx1"/>
              </a:solidFill>
              <a:effectLst/>
              <a:latin typeface="+mn-lt"/>
              <a:ea typeface="+mn-ea"/>
              <a:cs typeface="+mn-cs"/>
            </a:endParaRPr>
          </a:p>
          <a:p>
            <a:r>
              <a:rPr lang="en-US" sz="1100" b="0" i="0" u="none" strike="noStrike" kern="1200" baseline="0" dirty="0" smtClean="0">
                <a:solidFill>
                  <a:schemeClr val="tx1"/>
                </a:solidFill>
                <a:effectLst/>
                <a:latin typeface="+mn-lt"/>
                <a:ea typeface="+mn-ea"/>
                <a:cs typeface="+mn-cs"/>
              </a:rPr>
              <a:t>The way I and many other people use programming is to make applications or software. Mobile games, word processors, utility apps, video games, movie editors, and so much more!</a:t>
            </a:r>
          </a:p>
          <a:p>
            <a:r>
              <a:rPr lang="en-US" sz="1100" b="0" i="0" u="none" strike="noStrike" kern="1200" baseline="0" dirty="0" smtClean="0">
                <a:solidFill>
                  <a:schemeClr val="tx1"/>
                </a:solidFill>
                <a:effectLst/>
                <a:latin typeface="+mn-lt"/>
                <a:ea typeface="+mn-ea"/>
                <a:cs typeface="+mn-cs"/>
              </a:rPr>
              <a:t>    Angry Birds</a:t>
            </a:r>
          </a:p>
          <a:p>
            <a:r>
              <a:rPr lang="en-US" sz="1100" b="0" i="0" u="none" strike="noStrike" kern="1200" baseline="0" dirty="0" smtClean="0">
                <a:solidFill>
                  <a:schemeClr val="tx1"/>
                </a:solidFill>
                <a:effectLst/>
                <a:latin typeface="+mn-lt"/>
                <a:ea typeface="+mn-ea"/>
                <a:cs typeface="+mn-cs"/>
              </a:rPr>
              <a:t>    Infinity Blade</a:t>
            </a:r>
          </a:p>
          <a:p>
            <a:r>
              <a:rPr lang="en-US" sz="1100" b="0" i="0" u="none" strike="noStrike" kern="1200" baseline="0" dirty="0" smtClean="0">
                <a:solidFill>
                  <a:schemeClr val="tx1"/>
                </a:solidFill>
                <a:effectLst/>
                <a:latin typeface="+mn-lt"/>
                <a:ea typeface="+mn-ea"/>
                <a:cs typeface="+mn-cs"/>
              </a:rPr>
              <a:t>    Facebook</a:t>
            </a:r>
          </a:p>
          <a:p>
            <a:r>
              <a:rPr lang="en-US" sz="1100" b="0" i="0" u="none" strike="noStrike" kern="1200" baseline="0" dirty="0" smtClean="0">
                <a:solidFill>
                  <a:schemeClr val="tx1"/>
                </a:solidFill>
                <a:effectLst/>
                <a:latin typeface="+mn-lt"/>
                <a:ea typeface="+mn-ea"/>
                <a:cs typeface="+mn-cs"/>
              </a:rPr>
              <a:t>    Instagram</a:t>
            </a:r>
          </a:p>
          <a:p>
            <a:r>
              <a:rPr lang="en-US" sz="1100" b="0" i="0" u="none" strike="noStrike" kern="1200" baseline="0" dirty="0" smtClean="0">
                <a:solidFill>
                  <a:schemeClr val="tx1"/>
                </a:solidFill>
                <a:effectLst/>
                <a:latin typeface="+mn-lt"/>
                <a:ea typeface="+mn-ea"/>
                <a:cs typeface="+mn-cs"/>
              </a:rPr>
              <a:t>The average iPhone app is made up of less than 500 lines of code. (http://</a:t>
            </a:r>
            <a:r>
              <a:rPr lang="en-US" sz="1100" b="0" i="0" u="none" strike="noStrike" kern="1200" baseline="0" dirty="0" err="1" smtClean="0">
                <a:solidFill>
                  <a:schemeClr val="tx1"/>
                </a:solidFill>
                <a:effectLst/>
                <a:latin typeface="+mn-lt"/>
                <a:ea typeface="+mn-ea"/>
                <a:cs typeface="+mn-cs"/>
              </a:rPr>
              <a:t>www.informationisbeautiful.net</a:t>
            </a:r>
            <a:r>
              <a:rPr lang="en-US" sz="1100" b="0" i="0" u="none" strike="noStrike" kern="1200" baseline="0" dirty="0" smtClean="0">
                <a:solidFill>
                  <a:schemeClr val="tx1"/>
                </a:solidFill>
                <a:effectLst/>
                <a:latin typeface="+mn-lt"/>
                <a:ea typeface="+mn-ea"/>
                <a:cs typeface="+mn-cs"/>
              </a:rPr>
              <a:t>/visualizations/million-lines-of-code/)</a:t>
            </a:r>
            <a:endParaRPr lang="en-US" sz="1100" b="0" i="0" u="none" strike="noStrike" kern="1200" dirty="0" smtClean="0">
              <a:solidFill>
                <a:schemeClr val="tx1"/>
              </a:solidFill>
              <a:effectLst/>
              <a:latin typeface="+mn-lt"/>
              <a:ea typeface="+mn-ea"/>
              <a:cs typeface="+mn-cs"/>
            </a:endParaRPr>
          </a:p>
          <a:p>
            <a:endParaRPr lang="en-US" sz="1100" b="0" i="0" u="none" strike="noStrike" kern="1200" dirty="0" smtClean="0">
              <a:solidFill>
                <a:schemeClr val="tx1"/>
              </a:solidFill>
              <a:effectLst/>
              <a:latin typeface="+mn-lt"/>
              <a:ea typeface="+mn-ea"/>
              <a:cs typeface="+mn-cs"/>
            </a:endParaRPr>
          </a:p>
          <a:p>
            <a:r>
              <a:rPr lang="en-US" sz="1100" b="0" i="0" u="none" strike="noStrike" kern="1200" dirty="0" smtClean="0">
                <a:solidFill>
                  <a:schemeClr val="tx1"/>
                </a:solidFill>
                <a:effectLst/>
                <a:latin typeface="+mn-lt"/>
                <a:ea typeface="+mn-ea"/>
                <a:cs typeface="+mn-cs"/>
              </a:rPr>
              <a:t>Programming is about</a:t>
            </a:r>
            <a:r>
              <a:rPr lang="en-US" sz="1100" b="0" i="0" u="none" strike="noStrike" kern="1200" baseline="0" dirty="0" smtClean="0">
                <a:solidFill>
                  <a:schemeClr val="tx1"/>
                </a:solidFill>
                <a:effectLst/>
                <a:latin typeface="+mn-lt"/>
                <a:ea typeface="+mn-ea"/>
                <a:cs typeface="+mn-cs"/>
              </a:rPr>
              <a:t> learning as you go. </a:t>
            </a:r>
            <a:r>
              <a:rPr lang="en-US" sz="1100" b="0" i="0" u="none" strike="noStrike" kern="1200" dirty="0" smtClean="0">
                <a:solidFill>
                  <a:schemeClr val="tx1"/>
                </a:solidFill>
                <a:effectLst/>
                <a:latin typeface="+mn-lt"/>
                <a:ea typeface="+mn-ea"/>
                <a:cs typeface="+mn-cs"/>
              </a:rPr>
              <a:t>You don’t need to know everything about it to start programming. Programming involves an incredible amount of seeking help from others using </a:t>
            </a:r>
          </a:p>
          <a:p>
            <a:r>
              <a:rPr lang="en-US" sz="1100" b="0" i="0" u="none" strike="noStrike" kern="1200" dirty="0" smtClean="0">
                <a:solidFill>
                  <a:schemeClr val="tx1"/>
                </a:solidFill>
                <a:effectLst/>
                <a:latin typeface="+mn-lt"/>
                <a:ea typeface="+mn-ea"/>
                <a:cs typeface="+mn-cs"/>
              </a:rPr>
              <a:t>   forums, </a:t>
            </a:r>
          </a:p>
          <a:p>
            <a:r>
              <a:rPr lang="en-US" sz="1100" b="0" i="0" u="none" strike="noStrike" kern="1200" dirty="0" smtClean="0">
                <a:solidFill>
                  <a:schemeClr val="tx1"/>
                </a:solidFill>
                <a:effectLst/>
                <a:latin typeface="+mn-lt"/>
                <a:ea typeface="+mn-ea"/>
                <a:cs typeface="+mn-cs"/>
              </a:rPr>
              <a:t>   google, </a:t>
            </a:r>
          </a:p>
          <a:p>
            <a:r>
              <a:rPr lang="en-US" sz="1100" b="0" i="0" u="none" strike="noStrike" kern="1200" dirty="0" smtClean="0">
                <a:solidFill>
                  <a:schemeClr val="tx1"/>
                </a:solidFill>
                <a:effectLst/>
                <a:latin typeface="+mn-lt"/>
                <a:ea typeface="+mn-ea"/>
                <a:cs typeface="+mn-cs"/>
              </a:rPr>
              <a:t>   example programs,</a:t>
            </a:r>
          </a:p>
          <a:p>
            <a:r>
              <a:rPr lang="en-US" sz="1100" b="0" i="0" u="none" strike="noStrike" kern="1200" dirty="0" smtClean="0">
                <a:solidFill>
                  <a:schemeClr val="tx1"/>
                </a:solidFill>
                <a:effectLst/>
                <a:latin typeface="+mn-lt"/>
                <a:ea typeface="+mn-ea"/>
                <a:cs typeface="+mn-cs"/>
              </a:rPr>
              <a:t>   tutorials, </a:t>
            </a:r>
          </a:p>
          <a:p>
            <a:r>
              <a:rPr lang="en-US" sz="1100" b="0" i="0" u="none" strike="noStrike" kern="1200" dirty="0" smtClean="0">
                <a:solidFill>
                  <a:schemeClr val="tx1"/>
                </a:solidFill>
                <a:effectLst/>
                <a:latin typeface="+mn-lt"/>
                <a:ea typeface="+mn-ea"/>
                <a:cs typeface="+mn-cs"/>
              </a:rPr>
              <a:t>   blogs, </a:t>
            </a:r>
          </a:p>
          <a:p>
            <a:r>
              <a:rPr lang="en-US" sz="1100" b="0" i="0" u="none" strike="noStrike" kern="1200" dirty="0" smtClean="0">
                <a:solidFill>
                  <a:schemeClr val="tx1"/>
                </a:solidFill>
                <a:effectLst/>
                <a:latin typeface="+mn-lt"/>
                <a:ea typeface="+mn-ea"/>
                <a:cs typeface="+mn-cs"/>
              </a:rPr>
              <a:t>   conversations, </a:t>
            </a:r>
          </a:p>
          <a:p>
            <a:r>
              <a:rPr lang="en-US" sz="1100" b="0" i="0" u="none" strike="noStrike" kern="1200" dirty="0" smtClean="0">
                <a:solidFill>
                  <a:schemeClr val="tx1"/>
                </a:solidFill>
                <a:effectLst/>
                <a:latin typeface="+mn-lt"/>
                <a:ea typeface="+mn-ea"/>
                <a:cs typeface="+mn-cs"/>
              </a:rPr>
              <a:t>   etc..</a:t>
            </a:r>
          </a:p>
          <a:p>
            <a:r>
              <a:rPr lang="en-US" sz="1100" b="0" i="0" u="none" strike="noStrike" kern="1200" dirty="0" smtClean="0">
                <a:solidFill>
                  <a:schemeClr val="tx1"/>
                </a:solidFill>
                <a:effectLst/>
                <a:latin typeface="+mn-lt"/>
                <a:ea typeface="+mn-ea"/>
                <a:cs typeface="+mn-cs"/>
              </a:rPr>
              <a:t>I’ve almost never written a program without looking something up. Often, I look TONS of things up. It’s part of programming.</a:t>
            </a:r>
            <a:r>
              <a:rPr lang="en-US" sz="1100" b="0" i="0" u="none" strike="noStrike" kern="1200" baseline="0" dirty="0" smtClean="0">
                <a:solidFill>
                  <a:schemeClr val="tx1"/>
                </a:solidFill>
                <a:effectLst/>
                <a:latin typeface="+mn-lt"/>
                <a:ea typeface="+mn-ea"/>
                <a:cs typeface="+mn-cs"/>
              </a:rPr>
              <a:t> </a:t>
            </a:r>
            <a:endParaRPr lang="en-US" dirty="0"/>
          </a:p>
        </p:txBody>
      </p:sp>
    </p:spTree>
    <p:extLst>
      <p:ext uri="{BB962C8B-B14F-4D97-AF65-F5344CB8AC3E}">
        <p14:creationId xmlns:p14="http://schemas.microsoft.com/office/powerpoint/2010/main" val="19146228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//This is a comment! Any text written after the two forward slashes (//) </a:t>
            </a:r>
          </a:p>
          <a:p>
            <a:r>
              <a:rPr lang="en-US" dirty="0" smtClean="0"/>
              <a:t>//will be ignored by the compiler.</a:t>
            </a:r>
          </a:p>
          <a:p>
            <a:endParaRPr lang="en-US" dirty="0" smtClean="0"/>
          </a:p>
          <a:p>
            <a:r>
              <a:rPr lang="en-US" dirty="0" smtClean="0"/>
              <a:t>//Comments are used to describe what the program does to people reading the code.</a:t>
            </a:r>
          </a:p>
          <a:p>
            <a:endParaRPr lang="en-US" dirty="0" smtClean="0"/>
          </a:p>
          <a:p>
            <a:r>
              <a:rPr lang="en-US" dirty="0" smtClean="0"/>
              <a:t>//Try writing a comment at the top of your code that contains </a:t>
            </a:r>
          </a:p>
          <a:p>
            <a:r>
              <a:rPr lang="en-US" dirty="0" smtClean="0"/>
              <a:t>//your name, today's date, and the name of this program ("Hello World").</a:t>
            </a:r>
          </a:p>
          <a:p>
            <a:endParaRPr lang="en-US" dirty="0" smtClean="0"/>
          </a:p>
          <a:p>
            <a:r>
              <a:rPr lang="en-US" dirty="0" smtClean="0"/>
              <a:t>#include &lt;</a:t>
            </a:r>
            <a:r>
              <a:rPr lang="en-US" dirty="0" err="1" smtClean="0"/>
              <a:t>iostream</a:t>
            </a:r>
            <a:r>
              <a:rPr lang="en-US" dirty="0" smtClean="0"/>
              <a:t>&gt; //This is a library. </a:t>
            </a:r>
          </a:p>
          <a:p>
            <a:r>
              <a:rPr lang="en-US" dirty="0" smtClean="0"/>
              <a:t>                    //We are "importing" a bunch of code that other people </a:t>
            </a:r>
          </a:p>
          <a:p>
            <a:r>
              <a:rPr lang="en-US" dirty="0" smtClean="0"/>
              <a:t>					//have written, so that we don't have to write it.</a:t>
            </a:r>
          </a:p>
          <a:p>
            <a:endParaRPr lang="en-US" dirty="0" smtClean="0"/>
          </a:p>
          <a:p>
            <a:r>
              <a:rPr lang="en-US" dirty="0" smtClean="0"/>
              <a:t>using namespace </a:t>
            </a:r>
            <a:r>
              <a:rPr lang="en-US" dirty="0" err="1" smtClean="0"/>
              <a:t>std</a:t>
            </a:r>
            <a:r>
              <a:rPr lang="en-US" dirty="0" smtClean="0"/>
              <a:t>; //The specifics of this are a little beyond the scope of this workshop. </a:t>
            </a:r>
          </a:p>
          <a:p>
            <a:r>
              <a:rPr lang="en-US" dirty="0" smtClean="0"/>
              <a:t>                     //Suffice it to say, this makes writing the programs a little easier.</a:t>
            </a:r>
          </a:p>
          <a:p>
            <a:r>
              <a:rPr lang="en-US" dirty="0" smtClean="0"/>
              <a:t>                     //The semicolon (;) indicates the end of a line. </a:t>
            </a:r>
          </a:p>
          <a:p>
            <a:r>
              <a:rPr lang="en-US" dirty="0" smtClean="0"/>
              <a:t>					 //The code will produce an error without it.</a:t>
            </a:r>
          </a:p>
          <a:p>
            <a:r>
              <a:rPr lang="en-US" dirty="0" err="1" smtClean="0"/>
              <a:t>int</a:t>
            </a:r>
            <a:r>
              <a:rPr lang="en-US" dirty="0" smtClean="0"/>
              <a:t> main() //This is called the "main function." </a:t>
            </a:r>
          </a:p>
          <a:p>
            <a:r>
              <a:rPr lang="en-US" dirty="0" smtClean="0"/>
              <a:t>           //Functions will be described more later in this workshop.</a:t>
            </a:r>
          </a:p>
          <a:p>
            <a:r>
              <a:rPr lang="en-US" dirty="0" smtClean="0"/>
              <a:t>           //"</a:t>
            </a:r>
            <a:r>
              <a:rPr lang="en-US" dirty="0" err="1" smtClean="0"/>
              <a:t>int</a:t>
            </a:r>
            <a:r>
              <a:rPr lang="en-US" dirty="0" smtClean="0"/>
              <a:t>" stands for "integer". An integer is a whole number, </a:t>
            </a:r>
          </a:p>
          <a:p>
            <a:r>
              <a:rPr lang="en-US" dirty="0" smtClean="0"/>
              <a:t>		   //like 1, 2, 5, or 235. The "</a:t>
            </a:r>
            <a:r>
              <a:rPr lang="en-US" dirty="0" err="1" smtClean="0"/>
              <a:t>int</a:t>
            </a:r>
            <a:r>
              <a:rPr lang="en-US" dirty="0" smtClean="0"/>
              <a:t>" means that the "main function" </a:t>
            </a:r>
          </a:p>
          <a:p>
            <a:r>
              <a:rPr lang="en-US" dirty="0" smtClean="0"/>
              <a:t>		   //"returns" an integer when the program is done. </a:t>
            </a:r>
          </a:p>
          <a:p>
            <a:r>
              <a:rPr lang="en-US" dirty="0" smtClean="0"/>
              <a:t>		   //This will be further explained later.</a:t>
            </a:r>
          </a:p>
          <a:p>
            <a:r>
              <a:rPr lang="en-US" dirty="0" smtClean="0"/>
              <a:t>{ //This is called a curly bracket. This represents the start of the "main function".</a:t>
            </a:r>
          </a:p>
          <a:p>
            <a:endParaRPr lang="en-US" dirty="0" smtClean="0"/>
          </a:p>
          <a:p>
            <a:r>
              <a:rPr lang="en-US" dirty="0" smtClean="0"/>
              <a:t>   </a:t>
            </a:r>
            <a:r>
              <a:rPr lang="en-US" dirty="0" err="1" smtClean="0"/>
              <a:t>cout</a:t>
            </a:r>
            <a:r>
              <a:rPr lang="en-US" dirty="0" smtClean="0"/>
              <a:t> &lt;&lt; "Hello World" &lt;&lt; </a:t>
            </a:r>
            <a:r>
              <a:rPr lang="en-US" dirty="0" err="1" smtClean="0"/>
              <a:t>endl</a:t>
            </a:r>
            <a:r>
              <a:rPr lang="en-US" dirty="0" smtClean="0"/>
              <a:t>; //This line of code actually does something! </a:t>
            </a:r>
          </a:p>
          <a:p>
            <a:r>
              <a:rPr lang="en-US" dirty="0" smtClean="0"/>
              <a:t>   //It prints the words "Hello World" to the console window.</a:t>
            </a:r>
          </a:p>
          <a:p>
            <a:r>
              <a:rPr lang="en-US" dirty="0" smtClean="0"/>
              <a:t>   //What does that mean? Why don't you run the code and find out! </a:t>
            </a:r>
          </a:p>
          <a:p>
            <a:r>
              <a:rPr lang="en-US" dirty="0" smtClean="0"/>
              <a:t>   //Ask your instructor how to run your code)</a:t>
            </a:r>
          </a:p>
          <a:p>
            <a:r>
              <a:rPr lang="en-US" dirty="0" smtClean="0"/>
              <a:t>   //As you can see, a little window (called the console window) </a:t>
            </a:r>
          </a:p>
          <a:p>
            <a:r>
              <a:rPr lang="en-US" dirty="0" smtClean="0"/>
              <a:t>   //opens up and displays the words "Hello World". </a:t>
            </a:r>
          </a:p>
          <a:p>
            <a:r>
              <a:rPr lang="en-US" dirty="0" smtClean="0"/>
              <a:t>   </a:t>
            </a:r>
          </a:p>
          <a:p>
            <a:r>
              <a:rPr lang="en-US" dirty="0" smtClean="0"/>
              <a:t>   return 0; //This is that "return" thing I mentioned above. </a:t>
            </a:r>
          </a:p>
          <a:p>
            <a:r>
              <a:rPr lang="en-US" dirty="0" smtClean="0"/>
              <a:t>   //This "main function" returns an integer value (0) to let the </a:t>
            </a:r>
          </a:p>
          <a:p>
            <a:r>
              <a:rPr lang="en-US" dirty="0" smtClean="0"/>
              <a:t>   //programmer know that the program executed successfully. </a:t>
            </a:r>
          </a:p>
          <a:p>
            <a:r>
              <a:rPr lang="en-US" dirty="0" smtClean="0"/>
              <a:t>   </a:t>
            </a:r>
          </a:p>
          <a:p>
            <a:r>
              <a:rPr lang="en-US" dirty="0" smtClean="0"/>
              <a:t>} //This curly bracket represents the end of the "main function". </a:t>
            </a:r>
          </a:p>
          <a:p>
            <a:endParaRPr lang="en-US" dirty="0" smtClean="0"/>
          </a:p>
          <a:p>
            <a:r>
              <a:rPr lang="en-US" dirty="0" smtClean="0"/>
              <a:t>//Congratulations! You just wrote your very first program! </a:t>
            </a:r>
          </a:p>
          <a:p>
            <a:r>
              <a:rPr lang="en-US" dirty="0" smtClean="0"/>
              <a:t>//You're well on your way to becoming a programmer!</a:t>
            </a:r>
            <a:endParaRPr lang="en-US" dirty="0"/>
          </a:p>
        </p:txBody>
      </p:sp>
    </p:spTree>
    <p:extLst>
      <p:ext uri="{BB962C8B-B14F-4D97-AF65-F5344CB8AC3E}">
        <p14:creationId xmlns:p14="http://schemas.microsoft.com/office/powerpoint/2010/main" val="13114355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dirty="0" smtClean="0"/>
              <a:t>//This is a comment! Any text written after the two forward slashes (//) </a:t>
            </a:r>
          </a:p>
          <a:p>
            <a:r>
              <a:rPr lang="en-US" b="1" dirty="0" smtClean="0"/>
              <a:t>//will be ignored by the compiler.</a:t>
            </a:r>
          </a:p>
          <a:p>
            <a:endParaRPr lang="en-US" b="1" dirty="0" smtClean="0"/>
          </a:p>
          <a:p>
            <a:r>
              <a:rPr lang="en-US" b="1" dirty="0" smtClean="0"/>
              <a:t>//Comments are used to describe what the program does to people reading the code.</a:t>
            </a:r>
          </a:p>
          <a:p>
            <a:endParaRPr lang="en-US" b="1" dirty="0" smtClean="0"/>
          </a:p>
          <a:p>
            <a:r>
              <a:rPr lang="en-US" b="1" dirty="0" smtClean="0"/>
              <a:t>//Try writing a comment at the top of your code that contains </a:t>
            </a:r>
          </a:p>
          <a:p>
            <a:r>
              <a:rPr lang="en-US" b="1" dirty="0" smtClean="0"/>
              <a:t>//your name, today's date, and the name of this program ("Hello World").</a:t>
            </a:r>
          </a:p>
          <a:p>
            <a:endParaRPr lang="en-US" dirty="0" smtClean="0"/>
          </a:p>
          <a:p>
            <a:r>
              <a:rPr lang="en-US" dirty="0" smtClean="0"/>
              <a:t>#include &lt;</a:t>
            </a:r>
            <a:r>
              <a:rPr lang="en-US" dirty="0" err="1" smtClean="0"/>
              <a:t>iostream</a:t>
            </a:r>
            <a:r>
              <a:rPr lang="en-US" dirty="0" smtClean="0"/>
              <a:t>&gt; </a:t>
            </a:r>
            <a:r>
              <a:rPr lang="en-US" b="1" dirty="0" smtClean="0"/>
              <a:t>//This is a library. </a:t>
            </a:r>
          </a:p>
          <a:p>
            <a:r>
              <a:rPr lang="en-US" b="1" dirty="0" smtClean="0"/>
              <a:t>                    //We are "importing" a bunch of code that other people </a:t>
            </a:r>
          </a:p>
          <a:p>
            <a:r>
              <a:rPr lang="en-US" b="1" dirty="0" smtClean="0"/>
              <a:t>					//have written, so that we don't have to write it.</a:t>
            </a:r>
          </a:p>
          <a:p>
            <a:endParaRPr lang="en-US" b="1" dirty="0" smtClean="0"/>
          </a:p>
          <a:p>
            <a:r>
              <a:rPr lang="en-US" dirty="0" smtClean="0"/>
              <a:t>using namespace </a:t>
            </a:r>
            <a:r>
              <a:rPr lang="en-US" dirty="0" err="1" smtClean="0"/>
              <a:t>std</a:t>
            </a:r>
            <a:r>
              <a:rPr lang="en-US" b="1" dirty="0" smtClean="0"/>
              <a:t>; //The specifics of this are a little beyond the scope of this workshop. </a:t>
            </a:r>
          </a:p>
          <a:p>
            <a:r>
              <a:rPr lang="en-US" b="1" dirty="0" smtClean="0"/>
              <a:t>                     //Suffice it to say, this makes writing the programs a little easier.</a:t>
            </a:r>
          </a:p>
          <a:p>
            <a:r>
              <a:rPr lang="en-US" b="1" dirty="0" smtClean="0"/>
              <a:t>                     //The semicolon (;) indicates the end of a line. </a:t>
            </a:r>
          </a:p>
          <a:p>
            <a:r>
              <a:rPr lang="en-US" dirty="0" smtClean="0"/>
              <a:t>					</a:t>
            </a:r>
            <a:r>
              <a:rPr lang="en-US" b="1" dirty="0" smtClean="0"/>
              <a:t> //The code will produce an error without it.</a:t>
            </a:r>
          </a:p>
          <a:p>
            <a:r>
              <a:rPr lang="en-US" dirty="0" err="1" smtClean="0"/>
              <a:t>int</a:t>
            </a:r>
            <a:r>
              <a:rPr lang="en-US" dirty="0" smtClean="0"/>
              <a:t> main() </a:t>
            </a:r>
            <a:r>
              <a:rPr lang="en-US" b="1" dirty="0" smtClean="0"/>
              <a:t>//This is called the "main function." </a:t>
            </a:r>
          </a:p>
          <a:p>
            <a:r>
              <a:rPr lang="en-US" dirty="0" smtClean="0"/>
              <a:t>           </a:t>
            </a:r>
            <a:r>
              <a:rPr lang="en-US" b="1" dirty="0" smtClean="0"/>
              <a:t>//Functions will be described more later in this workshop.</a:t>
            </a:r>
          </a:p>
          <a:p>
            <a:r>
              <a:rPr lang="en-US" b="1" dirty="0" smtClean="0"/>
              <a:t>           //"</a:t>
            </a:r>
            <a:r>
              <a:rPr lang="en-US" b="1" dirty="0" err="1" smtClean="0"/>
              <a:t>int</a:t>
            </a:r>
            <a:r>
              <a:rPr lang="en-US" b="1" dirty="0" smtClean="0"/>
              <a:t>" stands for "integer". An integer is a whole number, </a:t>
            </a:r>
          </a:p>
          <a:p>
            <a:r>
              <a:rPr lang="en-US" b="1" dirty="0" smtClean="0"/>
              <a:t>		   //like 1, 2, 5, or 235. The "</a:t>
            </a:r>
            <a:r>
              <a:rPr lang="en-US" b="1" dirty="0" err="1" smtClean="0"/>
              <a:t>int</a:t>
            </a:r>
            <a:r>
              <a:rPr lang="en-US" b="1" dirty="0" smtClean="0"/>
              <a:t>" means that the "main function" </a:t>
            </a:r>
          </a:p>
          <a:p>
            <a:r>
              <a:rPr lang="en-US" b="1" dirty="0" smtClean="0"/>
              <a:t>		   //"returns" an integer when the program is done. </a:t>
            </a:r>
          </a:p>
          <a:p>
            <a:r>
              <a:rPr lang="en-US" b="1" dirty="0" smtClean="0"/>
              <a:t>		   //This will be further explained later.</a:t>
            </a:r>
          </a:p>
          <a:p>
            <a:r>
              <a:rPr lang="en-US" dirty="0" smtClean="0"/>
              <a:t>{ </a:t>
            </a:r>
            <a:r>
              <a:rPr lang="en-US" b="1" dirty="0" smtClean="0"/>
              <a:t>//This is called a curly bracket. This represents the start of the "main function".</a:t>
            </a:r>
          </a:p>
          <a:p>
            <a:endParaRPr lang="en-US" dirty="0" smtClean="0"/>
          </a:p>
          <a:p>
            <a:r>
              <a:rPr lang="en-US" dirty="0" smtClean="0"/>
              <a:t>   </a:t>
            </a:r>
            <a:r>
              <a:rPr lang="en-US" dirty="0" err="1" smtClean="0"/>
              <a:t>cout</a:t>
            </a:r>
            <a:r>
              <a:rPr lang="en-US" dirty="0" smtClean="0"/>
              <a:t> &lt;&lt; "Hello World" &lt;&lt; </a:t>
            </a:r>
            <a:r>
              <a:rPr lang="en-US" dirty="0" err="1" smtClean="0"/>
              <a:t>endl</a:t>
            </a:r>
            <a:r>
              <a:rPr lang="en-US" dirty="0" smtClean="0"/>
              <a:t>; </a:t>
            </a:r>
            <a:r>
              <a:rPr lang="en-US" b="1" dirty="0" smtClean="0"/>
              <a:t>//This line of code actually does something! </a:t>
            </a:r>
          </a:p>
          <a:p>
            <a:r>
              <a:rPr lang="en-US" b="1" dirty="0" smtClean="0"/>
              <a:t>   //It prints the words "Hello World" to the console window.</a:t>
            </a:r>
          </a:p>
          <a:p>
            <a:r>
              <a:rPr lang="en-US" b="1" dirty="0" smtClean="0"/>
              <a:t>   //What does that mean? Why don't you run the code and find out! </a:t>
            </a:r>
          </a:p>
          <a:p>
            <a:r>
              <a:rPr lang="en-US" b="1" dirty="0" smtClean="0"/>
              <a:t>   //Ask your instructor how to run your code)</a:t>
            </a:r>
          </a:p>
          <a:p>
            <a:r>
              <a:rPr lang="en-US" b="1" dirty="0" smtClean="0"/>
              <a:t>   //As you can see, a little window (called the console window) </a:t>
            </a:r>
          </a:p>
          <a:p>
            <a:r>
              <a:rPr lang="en-US" b="1" dirty="0" smtClean="0"/>
              <a:t>   //opens up and displays the words "Hello World". </a:t>
            </a:r>
          </a:p>
          <a:p>
            <a:r>
              <a:rPr lang="en-US" dirty="0" smtClean="0"/>
              <a:t>   </a:t>
            </a:r>
          </a:p>
          <a:p>
            <a:r>
              <a:rPr lang="en-US" dirty="0" smtClean="0"/>
              <a:t>   return 0</a:t>
            </a:r>
            <a:r>
              <a:rPr lang="en-US" b="0" dirty="0" smtClean="0"/>
              <a:t>;</a:t>
            </a:r>
            <a:r>
              <a:rPr lang="en-US" b="0" baseline="0" dirty="0" smtClean="0"/>
              <a:t> </a:t>
            </a:r>
            <a:r>
              <a:rPr lang="en-US" b="1" dirty="0" smtClean="0"/>
              <a:t>//This is that "return" thing I mentioned above. </a:t>
            </a:r>
          </a:p>
          <a:p>
            <a:r>
              <a:rPr lang="en-US" b="1" dirty="0" smtClean="0"/>
              <a:t>   //This "main function" returns an integer value (0) to let the </a:t>
            </a:r>
          </a:p>
          <a:p>
            <a:r>
              <a:rPr lang="en-US" b="1" dirty="0" smtClean="0"/>
              <a:t>   //programmer know that the program executed successfully. </a:t>
            </a:r>
          </a:p>
          <a:p>
            <a:r>
              <a:rPr lang="en-US" dirty="0" smtClean="0"/>
              <a:t>   </a:t>
            </a:r>
          </a:p>
          <a:p>
            <a:r>
              <a:rPr lang="en-US" dirty="0" smtClean="0"/>
              <a:t>} </a:t>
            </a:r>
            <a:r>
              <a:rPr lang="en-US" b="1" dirty="0" smtClean="0"/>
              <a:t>//This curly bracket represents the end of the "main function". </a:t>
            </a:r>
          </a:p>
          <a:p>
            <a:endParaRPr lang="en-US" b="1" dirty="0" smtClean="0"/>
          </a:p>
          <a:p>
            <a:r>
              <a:rPr lang="en-US" b="1" dirty="0" smtClean="0"/>
              <a:t>//Congratulations! You just wrote your very first program! </a:t>
            </a:r>
          </a:p>
          <a:p>
            <a:r>
              <a:rPr lang="en-US" b="1" dirty="0" smtClean="0"/>
              <a:t>//You're well on your way to becoming a programmer!</a:t>
            </a:r>
            <a:endParaRPr lang="en-US" b="1" dirty="0"/>
          </a:p>
        </p:txBody>
      </p:sp>
    </p:spTree>
    <p:extLst>
      <p:ext uri="{BB962C8B-B14F-4D97-AF65-F5344CB8AC3E}">
        <p14:creationId xmlns:p14="http://schemas.microsoft.com/office/powerpoint/2010/main" val="995854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dirty="0" smtClean="0"/>
              <a:t>//This is a comment! Any text written after the two forward slashes (//) </a:t>
            </a:r>
          </a:p>
          <a:p>
            <a:r>
              <a:rPr lang="en-US" b="1" dirty="0" smtClean="0"/>
              <a:t>//will be ignored by the compiler.</a:t>
            </a:r>
          </a:p>
          <a:p>
            <a:endParaRPr lang="en-US" b="1" dirty="0" smtClean="0"/>
          </a:p>
          <a:p>
            <a:r>
              <a:rPr lang="en-US" b="1" dirty="0" smtClean="0"/>
              <a:t>//Comments are used to describe what the program does to people reading the code.</a:t>
            </a:r>
          </a:p>
          <a:p>
            <a:endParaRPr lang="en-US" b="1" dirty="0" smtClean="0"/>
          </a:p>
          <a:p>
            <a:r>
              <a:rPr lang="en-US" b="1" dirty="0" smtClean="0"/>
              <a:t>//Try writing a comment at the top of your code that contains </a:t>
            </a:r>
          </a:p>
          <a:p>
            <a:r>
              <a:rPr lang="en-US" b="1" dirty="0" smtClean="0"/>
              <a:t>//your name, today's date, and the name of this program ("Hello World").</a:t>
            </a:r>
          </a:p>
          <a:p>
            <a:endParaRPr lang="en-US" dirty="0" smtClean="0"/>
          </a:p>
          <a:p>
            <a:r>
              <a:rPr lang="en-US" dirty="0" smtClean="0"/>
              <a:t>#include &lt;</a:t>
            </a:r>
            <a:r>
              <a:rPr lang="en-US" dirty="0" err="1" smtClean="0"/>
              <a:t>iostream</a:t>
            </a:r>
            <a:r>
              <a:rPr lang="en-US" dirty="0" smtClean="0"/>
              <a:t>&gt; </a:t>
            </a:r>
            <a:r>
              <a:rPr lang="en-US" b="1" dirty="0" smtClean="0"/>
              <a:t>//This is a library. </a:t>
            </a:r>
          </a:p>
          <a:p>
            <a:r>
              <a:rPr lang="en-US" b="1" dirty="0" smtClean="0"/>
              <a:t>                    //We are "importing" a bunch of code that other people </a:t>
            </a:r>
          </a:p>
          <a:p>
            <a:r>
              <a:rPr lang="en-US" b="1" dirty="0" smtClean="0"/>
              <a:t>					//have written, so that we don't have to write it.</a:t>
            </a:r>
          </a:p>
          <a:p>
            <a:endParaRPr lang="en-US" b="1" dirty="0" smtClean="0"/>
          </a:p>
          <a:p>
            <a:r>
              <a:rPr lang="en-US" dirty="0" smtClean="0"/>
              <a:t>using namespace </a:t>
            </a:r>
            <a:r>
              <a:rPr lang="en-US" dirty="0" err="1" smtClean="0"/>
              <a:t>std</a:t>
            </a:r>
            <a:r>
              <a:rPr lang="en-US" b="1" dirty="0" smtClean="0"/>
              <a:t>; //The specifics of this are a little beyond the scope of this workshop. </a:t>
            </a:r>
          </a:p>
          <a:p>
            <a:r>
              <a:rPr lang="en-US" b="1" dirty="0" smtClean="0"/>
              <a:t>                     //Suffice it to say, this makes writing the programs a little easier.</a:t>
            </a:r>
          </a:p>
          <a:p>
            <a:r>
              <a:rPr lang="en-US" b="1" dirty="0" smtClean="0"/>
              <a:t>                     //The semicolon (;) indicates the end of a line. </a:t>
            </a:r>
          </a:p>
          <a:p>
            <a:r>
              <a:rPr lang="en-US" dirty="0" smtClean="0"/>
              <a:t>					</a:t>
            </a:r>
            <a:r>
              <a:rPr lang="en-US" b="1" dirty="0" smtClean="0"/>
              <a:t> //The code will produce an error without it.</a:t>
            </a:r>
          </a:p>
          <a:p>
            <a:r>
              <a:rPr lang="en-US" dirty="0" err="1" smtClean="0"/>
              <a:t>int</a:t>
            </a:r>
            <a:r>
              <a:rPr lang="en-US" dirty="0" smtClean="0"/>
              <a:t> main() </a:t>
            </a:r>
            <a:r>
              <a:rPr lang="en-US" b="1" dirty="0" smtClean="0"/>
              <a:t>//This is called the "main function." </a:t>
            </a:r>
          </a:p>
          <a:p>
            <a:r>
              <a:rPr lang="en-US" dirty="0" smtClean="0"/>
              <a:t>           </a:t>
            </a:r>
            <a:r>
              <a:rPr lang="en-US" b="1" dirty="0" smtClean="0"/>
              <a:t>//Functions will be described more later in this workshop.</a:t>
            </a:r>
          </a:p>
          <a:p>
            <a:r>
              <a:rPr lang="en-US" b="1" dirty="0" smtClean="0"/>
              <a:t>           //"</a:t>
            </a:r>
            <a:r>
              <a:rPr lang="en-US" b="1" dirty="0" err="1" smtClean="0"/>
              <a:t>int</a:t>
            </a:r>
            <a:r>
              <a:rPr lang="en-US" b="1" dirty="0" smtClean="0"/>
              <a:t>" stands for "integer". An integer is a whole number, </a:t>
            </a:r>
          </a:p>
          <a:p>
            <a:r>
              <a:rPr lang="en-US" b="1" dirty="0" smtClean="0"/>
              <a:t>		   //like 1, 2, 5, or 235. The "</a:t>
            </a:r>
            <a:r>
              <a:rPr lang="en-US" b="1" dirty="0" err="1" smtClean="0"/>
              <a:t>int</a:t>
            </a:r>
            <a:r>
              <a:rPr lang="en-US" b="1" dirty="0" smtClean="0"/>
              <a:t>" means that the "main function" </a:t>
            </a:r>
          </a:p>
          <a:p>
            <a:r>
              <a:rPr lang="en-US" b="1" dirty="0" smtClean="0"/>
              <a:t>		   //"returns" an integer when the program is done. </a:t>
            </a:r>
          </a:p>
          <a:p>
            <a:r>
              <a:rPr lang="en-US" b="1" dirty="0" smtClean="0"/>
              <a:t>		   //This will be further explained later.</a:t>
            </a:r>
          </a:p>
          <a:p>
            <a:r>
              <a:rPr lang="en-US" dirty="0" smtClean="0"/>
              <a:t>{ </a:t>
            </a:r>
            <a:r>
              <a:rPr lang="en-US" b="1" dirty="0" smtClean="0"/>
              <a:t>//This is called a curly bracket. This represents the start of the "main function".</a:t>
            </a:r>
          </a:p>
          <a:p>
            <a:endParaRPr lang="en-US" dirty="0" smtClean="0"/>
          </a:p>
          <a:p>
            <a:r>
              <a:rPr lang="en-US" dirty="0" smtClean="0"/>
              <a:t>   </a:t>
            </a:r>
            <a:r>
              <a:rPr lang="en-US" dirty="0" err="1" smtClean="0"/>
              <a:t>cout</a:t>
            </a:r>
            <a:r>
              <a:rPr lang="en-US" dirty="0" smtClean="0"/>
              <a:t> &lt;&lt; "Hello World" &lt;&lt; </a:t>
            </a:r>
            <a:r>
              <a:rPr lang="en-US" dirty="0" err="1" smtClean="0"/>
              <a:t>endl</a:t>
            </a:r>
            <a:r>
              <a:rPr lang="en-US" dirty="0" smtClean="0"/>
              <a:t>; </a:t>
            </a:r>
            <a:r>
              <a:rPr lang="en-US" b="1" dirty="0" smtClean="0"/>
              <a:t>//This line of code actually does something! </a:t>
            </a:r>
          </a:p>
          <a:p>
            <a:r>
              <a:rPr lang="en-US" b="1" dirty="0" smtClean="0"/>
              <a:t>   //It prints the words "Hello World" to the console window.</a:t>
            </a:r>
          </a:p>
          <a:p>
            <a:r>
              <a:rPr lang="en-US" b="1" dirty="0" smtClean="0"/>
              <a:t>   //What does that mean? Why don't you run the code and find out! </a:t>
            </a:r>
          </a:p>
          <a:p>
            <a:r>
              <a:rPr lang="en-US" b="1" dirty="0" smtClean="0"/>
              <a:t>   //Ask your instructor how to run your code)</a:t>
            </a:r>
          </a:p>
          <a:p>
            <a:r>
              <a:rPr lang="en-US" b="1" dirty="0" smtClean="0"/>
              <a:t>   //As you can see, a little window (called the console window) </a:t>
            </a:r>
          </a:p>
          <a:p>
            <a:r>
              <a:rPr lang="en-US" b="1" dirty="0" smtClean="0"/>
              <a:t>   //opens up and displays the words "Hello World". </a:t>
            </a:r>
          </a:p>
          <a:p>
            <a:r>
              <a:rPr lang="en-US" dirty="0" smtClean="0"/>
              <a:t>   </a:t>
            </a:r>
          </a:p>
          <a:p>
            <a:r>
              <a:rPr lang="en-US" dirty="0" smtClean="0"/>
              <a:t>   return 0</a:t>
            </a:r>
            <a:r>
              <a:rPr lang="en-US" b="0" dirty="0" smtClean="0"/>
              <a:t>;</a:t>
            </a:r>
            <a:r>
              <a:rPr lang="en-US" b="0" baseline="0" dirty="0" smtClean="0"/>
              <a:t> </a:t>
            </a:r>
            <a:r>
              <a:rPr lang="en-US" b="1" dirty="0" smtClean="0"/>
              <a:t>//This is that "return" thing I mentioned above. </a:t>
            </a:r>
          </a:p>
          <a:p>
            <a:r>
              <a:rPr lang="en-US" b="1" dirty="0" smtClean="0"/>
              <a:t>   //This "main function" returns an integer value (0) to let the </a:t>
            </a:r>
          </a:p>
          <a:p>
            <a:r>
              <a:rPr lang="en-US" b="1" dirty="0" smtClean="0"/>
              <a:t>   //programmer know that the program executed successfully. </a:t>
            </a:r>
          </a:p>
          <a:p>
            <a:r>
              <a:rPr lang="en-US" dirty="0" smtClean="0"/>
              <a:t>   </a:t>
            </a:r>
          </a:p>
          <a:p>
            <a:r>
              <a:rPr lang="en-US" dirty="0" smtClean="0"/>
              <a:t>} </a:t>
            </a:r>
            <a:r>
              <a:rPr lang="en-US" b="1" dirty="0" smtClean="0"/>
              <a:t>//This curly bracket represents the end of the "main function". </a:t>
            </a:r>
          </a:p>
          <a:p>
            <a:endParaRPr lang="en-US" b="1" dirty="0" smtClean="0"/>
          </a:p>
          <a:p>
            <a:r>
              <a:rPr lang="en-US" b="1" dirty="0" smtClean="0"/>
              <a:t>//Congratulations! You just wrote your very first program! </a:t>
            </a:r>
          </a:p>
          <a:p>
            <a:r>
              <a:rPr lang="en-US" b="1" dirty="0" smtClean="0"/>
              <a:t>//You're well on your way to becoming a programmer!</a:t>
            </a:r>
            <a:endParaRPr lang="en-US" b="1" dirty="0"/>
          </a:p>
        </p:txBody>
      </p:sp>
    </p:spTree>
    <p:extLst>
      <p:ext uri="{BB962C8B-B14F-4D97-AF65-F5344CB8AC3E}">
        <p14:creationId xmlns:p14="http://schemas.microsoft.com/office/powerpoint/2010/main" val="20072377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dirty="0" smtClean="0"/>
              <a:t>Here’s what we do next: </a:t>
            </a:r>
          </a:p>
          <a:p>
            <a:endParaRPr lang="en-US" b="0" dirty="0" smtClean="0"/>
          </a:p>
          <a:p>
            <a:r>
              <a:rPr lang="en-US" b="0" dirty="0" smtClean="0"/>
              <a:t>Copy everything, and paste it into a new text file if you want to save it. This is how</a:t>
            </a:r>
            <a:r>
              <a:rPr lang="en-US" b="0" baseline="0" dirty="0" smtClean="0"/>
              <a:t> we can save all of our work for this workshop, so that you can look at it later. You can look at your comments, and your implementation, so that when you go home, you can remember how you did everything. </a:t>
            </a:r>
            <a:endParaRPr lang="en-US" b="0" dirty="0" smtClean="0"/>
          </a:p>
          <a:p>
            <a:endParaRPr lang="en-US" b="0" dirty="0" smtClean="0"/>
          </a:p>
          <a:p>
            <a:r>
              <a:rPr lang="en-US" b="0" dirty="0" smtClean="0"/>
              <a:t>When</a:t>
            </a:r>
            <a:r>
              <a:rPr lang="en-US" b="0" baseline="0" dirty="0" smtClean="0"/>
              <a:t> your done, d</a:t>
            </a:r>
            <a:r>
              <a:rPr lang="en-US" b="0" dirty="0" smtClean="0"/>
              <a:t>elete this line in the compiler, so that we have a big empty space right here.</a:t>
            </a:r>
          </a:p>
          <a:p>
            <a:endParaRPr lang="en-US" b="0" dirty="0" smtClean="0"/>
          </a:p>
          <a:p>
            <a:r>
              <a:rPr lang="en-US" b="0" dirty="0" smtClean="0"/>
              <a:t>This</a:t>
            </a:r>
            <a:r>
              <a:rPr lang="en-US" b="0" baseline="0" dirty="0" smtClean="0"/>
              <a:t> is our clean slate. This is what I want us to start working with at the beginning of every project. </a:t>
            </a:r>
            <a:endParaRPr lang="en-US" b="0" dirty="0"/>
          </a:p>
        </p:txBody>
      </p:sp>
    </p:spTree>
    <p:extLst>
      <p:ext uri="{BB962C8B-B14F-4D97-AF65-F5344CB8AC3E}">
        <p14:creationId xmlns:p14="http://schemas.microsoft.com/office/powerpoint/2010/main" val="12891364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#include &lt;</a:t>
            </a:r>
            <a:r>
              <a:rPr lang="en-US" dirty="0" err="1" smtClean="0"/>
              <a:t>iostream</a:t>
            </a:r>
            <a:r>
              <a:rPr lang="en-US" dirty="0" smtClean="0"/>
              <a:t>&gt;</a:t>
            </a:r>
          </a:p>
          <a:p>
            <a:endParaRPr lang="en-US" dirty="0" smtClean="0"/>
          </a:p>
          <a:p>
            <a:r>
              <a:rPr lang="en-US" dirty="0" smtClean="0"/>
              <a:t>using namespace </a:t>
            </a:r>
            <a:r>
              <a:rPr lang="en-US" dirty="0" err="1" smtClean="0"/>
              <a:t>std</a:t>
            </a:r>
            <a:r>
              <a:rPr lang="en-US" dirty="0" smtClean="0"/>
              <a:t>; </a:t>
            </a:r>
          </a:p>
          <a:p>
            <a:endParaRPr lang="en-US" dirty="0" smtClean="0"/>
          </a:p>
          <a:p>
            <a:r>
              <a:rPr lang="en-US" dirty="0" err="1" smtClean="0"/>
              <a:t>int</a:t>
            </a:r>
            <a:r>
              <a:rPr lang="en-US" dirty="0" smtClean="0"/>
              <a:t> main() </a:t>
            </a:r>
          </a:p>
          <a:p>
            <a:r>
              <a:rPr lang="en-US" dirty="0" smtClean="0"/>
              <a:t>{</a:t>
            </a:r>
          </a:p>
          <a:p>
            <a:r>
              <a:rPr lang="en-US" dirty="0" smtClean="0"/>
              <a:t>    </a:t>
            </a:r>
          </a:p>
          <a:p>
            <a:r>
              <a:rPr lang="en-US" dirty="0" smtClean="0"/>
              <a:t>   </a:t>
            </a:r>
            <a:r>
              <a:rPr lang="en-US" dirty="0" err="1" smtClean="0"/>
              <a:t>cout</a:t>
            </a:r>
            <a:r>
              <a:rPr lang="en-US" dirty="0" smtClean="0"/>
              <a:t> &lt;&lt; "10, 9, 8, 7, 6, 5, 4, 3, 2, 1" &lt;&lt; </a:t>
            </a:r>
            <a:r>
              <a:rPr lang="en-US" dirty="0" err="1" smtClean="0"/>
              <a:t>endl</a:t>
            </a:r>
            <a:r>
              <a:rPr lang="en-US" dirty="0" smtClean="0"/>
              <a:t>; </a:t>
            </a:r>
          </a:p>
          <a:p>
            <a:r>
              <a:rPr lang="en-US" dirty="0" smtClean="0"/>
              <a:t>   </a:t>
            </a:r>
            <a:r>
              <a:rPr lang="en-US" b="1" dirty="0" smtClean="0"/>
              <a:t>//This statement prints out the text within the quotation marks.</a:t>
            </a:r>
          </a:p>
          <a:p>
            <a:r>
              <a:rPr lang="en-US" b="1" dirty="0" smtClean="0"/>
              <a:t>   //</a:t>
            </a:r>
            <a:r>
              <a:rPr lang="en-US" b="1" dirty="0" err="1" smtClean="0"/>
              <a:t>cout</a:t>
            </a:r>
            <a:r>
              <a:rPr lang="en-US" b="1" dirty="0" smtClean="0"/>
              <a:t> is a statement that tells the console to print the following code.</a:t>
            </a:r>
          </a:p>
          <a:p>
            <a:r>
              <a:rPr lang="en-US" b="1" dirty="0" smtClean="0"/>
              <a:t>   //The &lt;&lt; symbol separates different sections of the print statement.</a:t>
            </a:r>
          </a:p>
          <a:p>
            <a:r>
              <a:rPr lang="en-US" b="1" dirty="0" smtClean="0"/>
              <a:t>   //The code "</a:t>
            </a:r>
            <a:r>
              <a:rPr lang="en-US" b="1" dirty="0" err="1" smtClean="0"/>
              <a:t>endl</a:t>
            </a:r>
            <a:r>
              <a:rPr lang="en-US" b="1" dirty="0" smtClean="0"/>
              <a:t>" tells the console to create a new line. The next </a:t>
            </a:r>
            <a:r>
              <a:rPr lang="en-US" b="1" dirty="0" err="1" smtClean="0"/>
              <a:t>cout</a:t>
            </a:r>
            <a:r>
              <a:rPr lang="en-US" b="1" dirty="0" smtClean="0"/>
              <a:t> statement </a:t>
            </a:r>
          </a:p>
          <a:p>
            <a:r>
              <a:rPr lang="en-US" b="1" dirty="0" smtClean="0"/>
              <a:t>   //will start on a line below the first </a:t>
            </a:r>
            <a:r>
              <a:rPr lang="en-US" b="1" dirty="0" err="1" smtClean="0"/>
              <a:t>cout</a:t>
            </a:r>
            <a:r>
              <a:rPr lang="en-US" b="1" dirty="0" smtClean="0"/>
              <a:t> </a:t>
            </a:r>
            <a:r>
              <a:rPr lang="en-US" b="1" dirty="0" err="1" smtClean="0"/>
              <a:t>statment</a:t>
            </a:r>
            <a:r>
              <a:rPr lang="en-US" b="1" dirty="0" smtClean="0"/>
              <a:t>. </a:t>
            </a:r>
          </a:p>
          <a:p>
            <a:r>
              <a:rPr lang="en-US" dirty="0" smtClean="0"/>
              <a:t>   </a:t>
            </a:r>
          </a:p>
          <a:p>
            <a:r>
              <a:rPr lang="en-US" dirty="0" smtClean="0"/>
              <a:t>   </a:t>
            </a:r>
            <a:r>
              <a:rPr lang="en-US" dirty="0" err="1" smtClean="0"/>
              <a:t>cout</a:t>
            </a:r>
            <a:r>
              <a:rPr lang="en-US" dirty="0" smtClean="0"/>
              <a:t> &lt;&lt; "Blastoff!\n";</a:t>
            </a:r>
          </a:p>
          <a:p>
            <a:r>
              <a:rPr lang="en-US" b="1" dirty="0" smtClean="0"/>
              <a:t>   //This is a new </a:t>
            </a:r>
            <a:r>
              <a:rPr lang="en-US" b="1" dirty="0" err="1" smtClean="0"/>
              <a:t>cout</a:t>
            </a:r>
            <a:r>
              <a:rPr lang="en-US" b="1" dirty="0" smtClean="0"/>
              <a:t> statement. This also prints the text within the quotation marks.</a:t>
            </a:r>
          </a:p>
          <a:p>
            <a:r>
              <a:rPr lang="en-US" b="1" dirty="0" smtClean="0"/>
              <a:t>   //Notice that this </a:t>
            </a:r>
            <a:r>
              <a:rPr lang="en-US" b="1" dirty="0" err="1" smtClean="0"/>
              <a:t>cout</a:t>
            </a:r>
            <a:r>
              <a:rPr lang="en-US" b="1" dirty="0" smtClean="0"/>
              <a:t> statement does not contain an "</a:t>
            </a:r>
            <a:r>
              <a:rPr lang="en-US" b="1" dirty="0" err="1" smtClean="0"/>
              <a:t>endl</a:t>
            </a:r>
            <a:r>
              <a:rPr lang="en-US" b="1" dirty="0" smtClean="0"/>
              <a:t>" statement. Instead,</a:t>
            </a:r>
          </a:p>
          <a:p>
            <a:r>
              <a:rPr lang="en-US" b="1" dirty="0" smtClean="0"/>
              <a:t>   //it contains a strange combination of characters: "\n". Run the program and see</a:t>
            </a:r>
          </a:p>
          <a:p>
            <a:r>
              <a:rPr lang="en-US" b="1" dirty="0" smtClean="0"/>
              <a:t>   //what happens.</a:t>
            </a:r>
          </a:p>
          <a:p>
            <a:r>
              <a:rPr lang="en-US" dirty="0" smtClean="0"/>
              <a:t>   </a:t>
            </a:r>
          </a:p>
          <a:p>
            <a:r>
              <a:rPr lang="en-US" dirty="0" smtClean="0"/>
              <a:t>   </a:t>
            </a:r>
            <a:r>
              <a:rPr lang="en-US" b="1" dirty="0" smtClean="0"/>
              <a:t>//The backslash character (\) is used to indicate special characters.</a:t>
            </a:r>
          </a:p>
          <a:p>
            <a:r>
              <a:rPr lang="en-US" b="1" dirty="0" smtClean="0"/>
              <a:t>   //"\n" tells the program to make a new line, as if the program had pressed the </a:t>
            </a:r>
          </a:p>
          <a:p>
            <a:r>
              <a:rPr lang="en-US" b="1" dirty="0" smtClean="0"/>
              <a:t>   //"Enter" key on a keyboard. </a:t>
            </a:r>
          </a:p>
          <a:p>
            <a:r>
              <a:rPr lang="en-US" dirty="0" smtClean="0"/>
              <a:t>   </a:t>
            </a:r>
          </a:p>
          <a:p>
            <a:r>
              <a:rPr lang="en-US" dirty="0" smtClean="0"/>
              <a:t>   return 0; </a:t>
            </a:r>
          </a:p>
          <a:p>
            <a:r>
              <a:rPr lang="en-US" dirty="0" smtClean="0"/>
              <a:t>    </a:t>
            </a:r>
          </a:p>
          <a:p>
            <a:r>
              <a:rPr lang="en-US" dirty="0" smtClean="0"/>
              <a:t>}</a:t>
            </a:r>
            <a:endParaRPr lang="en-US" dirty="0"/>
          </a:p>
        </p:txBody>
      </p:sp>
    </p:spTree>
    <p:extLst>
      <p:ext uri="{BB962C8B-B14F-4D97-AF65-F5344CB8AC3E}">
        <p14:creationId xmlns:p14="http://schemas.microsoft.com/office/powerpoint/2010/main" val="11826008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kern="1200" dirty="0" smtClean="0">
                <a:solidFill>
                  <a:schemeClr val="tx1"/>
                </a:solidFill>
                <a:latin typeface="+mn-lt"/>
                <a:ea typeface="+mn-ea"/>
                <a:cs typeface="+mn-cs"/>
              </a:rPr>
              <a:t>#include &lt;</a:t>
            </a:r>
            <a:r>
              <a:rPr lang="en-US" sz="1100" kern="1200" dirty="0" err="1" smtClean="0">
                <a:solidFill>
                  <a:schemeClr val="tx1"/>
                </a:solidFill>
                <a:latin typeface="+mn-lt"/>
                <a:ea typeface="+mn-ea"/>
                <a:cs typeface="+mn-cs"/>
              </a:rPr>
              <a:t>iostream</a:t>
            </a:r>
            <a:r>
              <a:rPr lang="en-US" sz="1100" kern="1200" dirty="0" smtClean="0">
                <a:solidFill>
                  <a:schemeClr val="tx1"/>
                </a:solidFill>
                <a:latin typeface="+mn-lt"/>
                <a:ea typeface="+mn-ea"/>
                <a:cs typeface="+mn-cs"/>
              </a:rPr>
              <a:t>&gt;</a:t>
            </a:r>
          </a:p>
          <a:p>
            <a:endParaRPr lang="en-US" sz="1100" kern="1200" dirty="0" smtClean="0">
              <a:solidFill>
                <a:schemeClr val="tx1"/>
              </a:solidFill>
              <a:latin typeface="+mn-lt"/>
              <a:ea typeface="+mn-ea"/>
              <a:cs typeface="+mn-cs"/>
            </a:endParaRPr>
          </a:p>
          <a:p>
            <a:r>
              <a:rPr lang="en-US" sz="1100" kern="1200" dirty="0" smtClean="0">
                <a:solidFill>
                  <a:schemeClr val="tx1"/>
                </a:solidFill>
                <a:latin typeface="+mn-lt"/>
                <a:ea typeface="+mn-ea"/>
                <a:cs typeface="+mn-cs"/>
              </a:rPr>
              <a:t>using namespace </a:t>
            </a:r>
            <a:r>
              <a:rPr lang="en-US" sz="1100" kern="1200" dirty="0" err="1" smtClean="0">
                <a:solidFill>
                  <a:schemeClr val="tx1"/>
                </a:solidFill>
                <a:latin typeface="+mn-lt"/>
                <a:ea typeface="+mn-ea"/>
                <a:cs typeface="+mn-cs"/>
              </a:rPr>
              <a:t>std</a:t>
            </a:r>
            <a:r>
              <a:rPr lang="en-US" sz="1100" kern="1200" dirty="0" smtClean="0">
                <a:solidFill>
                  <a:schemeClr val="tx1"/>
                </a:solidFill>
                <a:latin typeface="+mn-lt"/>
                <a:ea typeface="+mn-ea"/>
                <a:cs typeface="+mn-cs"/>
              </a:rPr>
              <a:t>;</a:t>
            </a:r>
          </a:p>
          <a:p>
            <a:endParaRPr lang="en-US" sz="1100" kern="1200" dirty="0" smtClean="0">
              <a:solidFill>
                <a:schemeClr val="tx1"/>
              </a:solidFill>
              <a:latin typeface="+mn-lt"/>
              <a:ea typeface="+mn-ea"/>
              <a:cs typeface="+mn-cs"/>
            </a:endParaRPr>
          </a:p>
          <a:p>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main()</a:t>
            </a:r>
          </a:p>
          <a:p>
            <a:r>
              <a:rPr lang="en-US"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"10, 9, 8, 7, 6, 5, 4, 3, 2, 1" &lt;&lt; </a:t>
            </a:r>
            <a:r>
              <a:rPr lang="ro-RO" sz="1100" kern="1200" dirty="0" err="1" smtClean="0">
                <a:solidFill>
                  <a:schemeClr val="tx1"/>
                </a:solidFill>
                <a:latin typeface="+mn-lt"/>
                <a:ea typeface="+mn-ea"/>
                <a:cs typeface="+mn-cs"/>
              </a:rPr>
              <a:t>endl</a:t>
            </a:r>
            <a:r>
              <a:rPr lang="ro-RO" sz="1100" kern="1200" dirty="0" smtClean="0">
                <a:solidFill>
                  <a:schemeClr val="tx1"/>
                </a:solidFill>
                <a:latin typeface="+mn-lt"/>
                <a:ea typeface="+mn-ea"/>
                <a:cs typeface="+mn-cs"/>
              </a:rPr>
              <a:t>;</a:t>
            </a:r>
          </a:p>
          <a:p>
            <a:r>
              <a:rPr lang="ro-RO" sz="1100" kern="1200" dirty="0" smtClean="0">
                <a:solidFill>
                  <a:schemeClr val="tx1"/>
                </a:solidFill>
                <a:latin typeface="+mn-lt"/>
                <a:ea typeface="+mn-ea"/>
                <a:cs typeface="+mn-cs"/>
              </a:rPr>
              <a:t>    </a:t>
            </a:r>
            <a:r>
              <a:rPr lang="ro-RO" sz="1100" b="1" kern="1200" dirty="0" smtClean="0">
                <a:solidFill>
                  <a:schemeClr val="tx1"/>
                </a:solidFill>
                <a:latin typeface="+mn-lt"/>
                <a:ea typeface="+mn-ea"/>
                <a:cs typeface="+mn-cs"/>
              </a:rPr>
              <a:t>//</a:t>
            </a:r>
            <a:r>
              <a:rPr lang="ro-RO" sz="1100" b="1" kern="1200" dirty="0" err="1" smtClean="0">
                <a:solidFill>
                  <a:schemeClr val="tx1"/>
                </a:solidFill>
                <a:latin typeface="+mn-lt"/>
                <a:ea typeface="+mn-ea"/>
                <a:cs typeface="+mn-cs"/>
              </a:rPr>
              <a:t>This</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statement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prints</a:t>
            </a:r>
            <a:r>
              <a:rPr lang="ro-RO" sz="1100" b="1" kern="1200" dirty="0" smtClean="0">
                <a:solidFill>
                  <a:schemeClr val="tx1"/>
                </a:solidFill>
                <a:latin typeface="+mn-lt"/>
                <a:ea typeface="+mn-ea"/>
                <a:cs typeface="+mn-cs"/>
              </a:rPr>
              <a:t> out </a:t>
            </a:r>
            <a:r>
              <a:rPr lang="ro-RO" sz="1100" b="1" kern="1200" dirty="0" err="1" smtClean="0">
                <a:solidFill>
                  <a:schemeClr val="tx1"/>
                </a:solidFill>
                <a:latin typeface="+mn-lt"/>
                <a:ea typeface="+mn-ea"/>
                <a:cs typeface="+mn-cs"/>
              </a:rPr>
              <a:t>the</a:t>
            </a:r>
            <a:r>
              <a:rPr lang="ro-RO" sz="1100" b="1" kern="1200" dirty="0" smtClean="0">
                <a:solidFill>
                  <a:schemeClr val="tx1"/>
                </a:solidFill>
                <a:latin typeface="+mn-lt"/>
                <a:ea typeface="+mn-ea"/>
                <a:cs typeface="+mn-cs"/>
              </a:rPr>
              <a:t> text </a:t>
            </a:r>
            <a:r>
              <a:rPr lang="ro-RO" sz="1100" b="1" kern="1200" dirty="0" err="1" smtClean="0">
                <a:solidFill>
                  <a:schemeClr val="tx1"/>
                </a:solidFill>
                <a:latin typeface="+mn-lt"/>
                <a:ea typeface="+mn-ea"/>
                <a:cs typeface="+mn-cs"/>
              </a:rPr>
              <a:t>within</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the</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quotation</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marks</a:t>
            </a:r>
            <a:r>
              <a:rPr lang="ro-RO" sz="1100" b="1" kern="1200" dirty="0" smtClean="0">
                <a:solidFill>
                  <a:schemeClr val="tx1"/>
                </a:solidFill>
                <a:latin typeface="+mn-lt"/>
                <a:ea typeface="+mn-ea"/>
                <a:cs typeface="+mn-cs"/>
              </a:rPr>
              <a:t>.</a:t>
            </a:r>
          </a:p>
          <a:p>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cout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is</a:t>
            </a:r>
            <a:r>
              <a:rPr lang="ro-RO" sz="1100" b="1" kern="1200" dirty="0" smtClean="0">
                <a:solidFill>
                  <a:schemeClr val="tx1"/>
                </a:solidFill>
                <a:latin typeface="+mn-lt"/>
                <a:ea typeface="+mn-ea"/>
                <a:cs typeface="+mn-cs"/>
              </a:rPr>
              <a:t> a </a:t>
            </a:r>
            <a:r>
              <a:rPr lang="ro-RO" sz="1100" b="1" kern="1200" dirty="0" err="1" smtClean="0">
                <a:solidFill>
                  <a:schemeClr val="tx1"/>
                </a:solidFill>
                <a:latin typeface="+mn-lt"/>
                <a:ea typeface="+mn-ea"/>
                <a:cs typeface="+mn-cs"/>
              </a:rPr>
              <a:t>statement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that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tells</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the</a:t>
            </a:r>
            <a:r>
              <a:rPr lang="ro-RO" sz="1100" b="1" kern="1200" dirty="0" smtClean="0">
                <a:solidFill>
                  <a:schemeClr val="tx1"/>
                </a:solidFill>
                <a:latin typeface="+mn-lt"/>
                <a:ea typeface="+mn-ea"/>
                <a:cs typeface="+mn-cs"/>
              </a:rPr>
              <a:t> console </a:t>
            </a:r>
            <a:r>
              <a:rPr lang="ro-RO" sz="1100" b="1" kern="1200" dirty="0" err="1" smtClean="0">
                <a:solidFill>
                  <a:schemeClr val="tx1"/>
                </a:solidFill>
                <a:latin typeface="+mn-lt"/>
                <a:ea typeface="+mn-ea"/>
                <a:cs typeface="+mn-cs"/>
              </a:rPr>
              <a:t>to</a:t>
            </a:r>
            <a:r>
              <a:rPr lang="ro-RO" sz="1100" b="1" kern="1200" dirty="0" smtClean="0">
                <a:solidFill>
                  <a:schemeClr val="tx1"/>
                </a:solidFill>
                <a:latin typeface="+mn-lt"/>
                <a:ea typeface="+mn-ea"/>
                <a:cs typeface="+mn-cs"/>
              </a:rPr>
              <a:t> print </a:t>
            </a:r>
            <a:r>
              <a:rPr lang="ro-RO" sz="1100" b="1" kern="1200" dirty="0" err="1" smtClean="0">
                <a:solidFill>
                  <a:schemeClr val="tx1"/>
                </a:solidFill>
                <a:latin typeface="+mn-lt"/>
                <a:ea typeface="+mn-ea"/>
                <a:cs typeface="+mn-cs"/>
              </a:rPr>
              <a:t>the</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following</a:t>
            </a:r>
            <a:r>
              <a:rPr lang="ro-RO" sz="1100" b="1" kern="1200" dirty="0" smtClean="0">
                <a:solidFill>
                  <a:schemeClr val="tx1"/>
                </a:solidFill>
                <a:latin typeface="+mn-lt"/>
                <a:ea typeface="+mn-ea"/>
                <a:cs typeface="+mn-cs"/>
              </a:rPr>
              <a:t> code.</a:t>
            </a:r>
          </a:p>
          <a:p>
            <a:r>
              <a:rPr lang="ro-RO" sz="1100" b="1" kern="1200" dirty="0" smtClean="0">
                <a:solidFill>
                  <a:schemeClr val="tx1"/>
                </a:solidFill>
                <a:latin typeface="+mn-lt"/>
                <a:ea typeface="+mn-ea"/>
                <a:cs typeface="+mn-cs"/>
              </a:rPr>
              <a:t>    //The &lt;&lt; </a:t>
            </a:r>
            <a:r>
              <a:rPr lang="ro-RO" sz="1100" b="1" kern="1200" dirty="0" err="1" smtClean="0">
                <a:solidFill>
                  <a:schemeClr val="tx1"/>
                </a:solidFill>
                <a:latin typeface="+mn-lt"/>
                <a:ea typeface="+mn-ea"/>
                <a:cs typeface="+mn-cs"/>
              </a:rPr>
              <a:t>symbol</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separates</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different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sections</a:t>
            </a:r>
            <a:r>
              <a:rPr lang="ro-RO" sz="1100" b="1" kern="1200" dirty="0" smtClean="0">
                <a:solidFill>
                  <a:schemeClr val="tx1"/>
                </a:solidFill>
                <a:latin typeface="+mn-lt"/>
                <a:ea typeface="+mn-ea"/>
                <a:cs typeface="+mn-cs"/>
              </a:rPr>
              <a:t> of </a:t>
            </a:r>
            <a:r>
              <a:rPr lang="ro-RO" sz="1100" b="1" kern="1200" dirty="0" err="1" smtClean="0">
                <a:solidFill>
                  <a:schemeClr val="tx1"/>
                </a:solidFill>
                <a:latin typeface="+mn-lt"/>
                <a:ea typeface="+mn-ea"/>
                <a:cs typeface="+mn-cs"/>
              </a:rPr>
              <a:t>the</a:t>
            </a:r>
            <a:r>
              <a:rPr lang="ro-RO" sz="1100" b="1" kern="1200" dirty="0" smtClean="0">
                <a:solidFill>
                  <a:schemeClr val="tx1"/>
                </a:solidFill>
                <a:latin typeface="+mn-lt"/>
                <a:ea typeface="+mn-ea"/>
                <a:cs typeface="+mn-cs"/>
              </a:rPr>
              <a:t> print </a:t>
            </a:r>
            <a:r>
              <a:rPr lang="ro-RO" sz="1100" b="1" kern="1200" dirty="0" err="1" smtClean="0">
                <a:solidFill>
                  <a:schemeClr val="tx1"/>
                </a:solidFill>
                <a:latin typeface="+mn-lt"/>
                <a:ea typeface="+mn-ea"/>
                <a:cs typeface="+mn-cs"/>
              </a:rPr>
              <a:t>statement</a:t>
            </a:r>
            <a:r>
              <a:rPr lang="ro-RO" sz="1100" b="1" kern="1200" dirty="0" smtClean="0">
                <a:solidFill>
                  <a:schemeClr val="tx1"/>
                </a:solidFill>
                <a:latin typeface="+mn-lt"/>
                <a:ea typeface="+mn-ea"/>
                <a:cs typeface="+mn-cs"/>
              </a:rPr>
              <a:t>.</a:t>
            </a:r>
          </a:p>
          <a:p>
            <a:r>
              <a:rPr lang="ro-RO" sz="1100" b="1" kern="1200" dirty="0" smtClean="0">
                <a:solidFill>
                  <a:schemeClr val="tx1"/>
                </a:solidFill>
                <a:latin typeface="+mn-lt"/>
                <a:ea typeface="+mn-ea"/>
                <a:cs typeface="+mn-cs"/>
              </a:rPr>
              <a:t>    //The code "</a:t>
            </a:r>
            <a:r>
              <a:rPr lang="ro-RO" sz="1100" b="1" kern="1200" dirty="0" err="1" smtClean="0">
                <a:solidFill>
                  <a:schemeClr val="tx1"/>
                </a:solidFill>
                <a:latin typeface="+mn-lt"/>
                <a:ea typeface="+mn-ea"/>
                <a:cs typeface="+mn-cs"/>
              </a:rPr>
              <a:t>endl</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tells</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the</a:t>
            </a:r>
            <a:r>
              <a:rPr lang="ro-RO" sz="1100" b="1" kern="1200" dirty="0" smtClean="0">
                <a:solidFill>
                  <a:schemeClr val="tx1"/>
                </a:solidFill>
                <a:latin typeface="+mn-lt"/>
                <a:ea typeface="+mn-ea"/>
                <a:cs typeface="+mn-cs"/>
              </a:rPr>
              <a:t> console </a:t>
            </a:r>
            <a:r>
              <a:rPr lang="ro-RO" sz="1100" b="1" kern="1200" dirty="0" err="1" smtClean="0">
                <a:solidFill>
                  <a:schemeClr val="tx1"/>
                </a:solidFill>
                <a:latin typeface="+mn-lt"/>
                <a:ea typeface="+mn-ea"/>
                <a:cs typeface="+mn-cs"/>
              </a:rPr>
              <a:t>to</a:t>
            </a:r>
            <a:r>
              <a:rPr lang="ro-RO" sz="1100" b="1" kern="1200" dirty="0" smtClean="0">
                <a:solidFill>
                  <a:schemeClr val="tx1"/>
                </a:solidFill>
                <a:latin typeface="+mn-lt"/>
                <a:ea typeface="+mn-ea"/>
                <a:cs typeface="+mn-cs"/>
              </a:rPr>
              <a:t> create a </a:t>
            </a:r>
            <a:r>
              <a:rPr lang="ro-RO" sz="1100" b="1" kern="1200" dirty="0" err="1" smtClean="0">
                <a:solidFill>
                  <a:schemeClr val="tx1"/>
                </a:solidFill>
                <a:latin typeface="+mn-lt"/>
                <a:ea typeface="+mn-ea"/>
                <a:cs typeface="+mn-cs"/>
              </a:rPr>
              <a:t>new</a:t>
            </a:r>
            <a:r>
              <a:rPr lang="ro-RO" sz="1100" b="1" kern="1200" dirty="0" smtClean="0">
                <a:solidFill>
                  <a:schemeClr val="tx1"/>
                </a:solidFill>
                <a:latin typeface="+mn-lt"/>
                <a:ea typeface="+mn-ea"/>
                <a:cs typeface="+mn-cs"/>
              </a:rPr>
              <a:t> line. The </a:t>
            </a:r>
            <a:r>
              <a:rPr lang="ro-RO" sz="1100" b="1" kern="1200" dirty="0" err="1" smtClean="0">
                <a:solidFill>
                  <a:schemeClr val="tx1"/>
                </a:solidFill>
                <a:latin typeface="+mn-lt"/>
                <a:ea typeface="+mn-ea"/>
                <a:cs typeface="+mn-cs"/>
              </a:rPr>
              <a:t>next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cout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statement</a:t>
            </a:r>
            <a:endParaRPr lang="ro-RO" sz="1100" b="1" kern="1200" dirty="0" smtClean="0">
              <a:solidFill>
                <a:schemeClr val="tx1"/>
              </a:solidFill>
              <a:latin typeface="+mn-lt"/>
              <a:ea typeface="+mn-ea"/>
              <a:cs typeface="+mn-cs"/>
            </a:endParaRPr>
          </a:p>
          <a:p>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will</a:t>
            </a:r>
            <a:r>
              <a:rPr lang="ro-RO" sz="1100" b="1" kern="1200" dirty="0" smtClean="0">
                <a:solidFill>
                  <a:schemeClr val="tx1"/>
                </a:solidFill>
                <a:latin typeface="+mn-lt"/>
                <a:ea typeface="+mn-ea"/>
                <a:cs typeface="+mn-cs"/>
              </a:rPr>
              <a:t> start on a line </a:t>
            </a:r>
            <a:r>
              <a:rPr lang="ro-RO" sz="1100" b="1" kern="1200" dirty="0" err="1" smtClean="0">
                <a:solidFill>
                  <a:schemeClr val="tx1"/>
                </a:solidFill>
                <a:latin typeface="+mn-lt"/>
                <a:ea typeface="+mn-ea"/>
                <a:cs typeface="+mn-cs"/>
              </a:rPr>
              <a:t>below</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the</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first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cout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statment</a:t>
            </a:r>
            <a:r>
              <a:rPr lang="ro-RO" sz="1100" b="1"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a:t>
            </a:r>
            <a:r>
              <a:rPr lang="ro-RO" sz="1100" kern="1200" dirty="0" err="1" smtClean="0">
                <a:solidFill>
                  <a:schemeClr val="tx1"/>
                </a:solidFill>
                <a:latin typeface="+mn-lt"/>
                <a:ea typeface="+mn-ea"/>
                <a:cs typeface="+mn-cs"/>
              </a:rPr>
              <a:t>Blastoff</a:t>
            </a:r>
            <a:r>
              <a:rPr lang="ro-RO" sz="1100" kern="1200" dirty="0" smtClean="0">
                <a:solidFill>
                  <a:schemeClr val="tx1"/>
                </a:solidFill>
                <a:latin typeface="+mn-lt"/>
                <a:ea typeface="+mn-ea"/>
                <a:cs typeface="+mn-cs"/>
              </a:rPr>
              <a:t>!\n";</a:t>
            </a:r>
          </a:p>
          <a:p>
            <a:r>
              <a:rPr lang="ro-RO" sz="1100" kern="1200" dirty="0" smtClean="0">
                <a:solidFill>
                  <a:schemeClr val="tx1"/>
                </a:solidFill>
                <a:latin typeface="+mn-lt"/>
                <a:ea typeface="+mn-ea"/>
                <a:cs typeface="+mn-cs"/>
              </a:rPr>
              <a:t>    </a:t>
            </a:r>
            <a:r>
              <a:rPr lang="ro-RO" sz="1100" b="1" kern="1200" dirty="0" smtClean="0">
                <a:solidFill>
                  <a:schemeClr val="tx1"/>
                </a:solidFill>
                <a:latin typeface="+mn-lt"/>
                <a:ea typeface="+mn-ea"/>
                <a:cs typeface="+mn-cs"/>
              </a:rPr>
              <a:t>//</a:t>
            </a:r>
            <a:r>
              <a:rPr lang="ro-RO" sz="1100" b="1" kern="1200" dirty="0" err="1" smtClean="0">
                <a:solidFill>
                  <a:schemeClr val="tx1"/>
                </a:solidFill>
                <a:latin typeface="+mn-lt"/>
                <a:ea typeface="+mn-ea"/>
                <a:cs typeface="+mn-cs"/>
              </a:rPr>
              <a:t>This</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is</a:t>
            </a:r>
            <a:r>
              <a:rPr lang="ro-RO" sz="1100" b="1" kern="1200" dirty="0" smtClean="0">
                <a:solidFill>
                  <a:schemeClr val="tx1"/>
                </a:solidFill>
                <a:latin typeface="+mn-lt"/>
                <a:ea typeface="+mn-ea"/>
                <a:cs typeface="+mn-cs"/>
              </a:rPr>
              <a:t> a </a:t>
            </a:r>
            <a:r>
              <a:rPr lang="ro-RO" sz="1100" b="1" kern="1200" dirty="0" err="1" smtClean="0">
                <a:solidFill>
                  <a:schemeClr val="tx1"/>
                </a:solidFill>
                <a:latin typeface="+mn-lt"/>
                <a:ea typeface="+mn-ea"/>
                <a:cs typeface="+mn-cs"/>
              </a:rPr>
              <a:t>new</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cout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statement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This</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also</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prints</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the</a:t>
            </a:r>
            <a:r>
              <a:rPr lang="ro-RO" sz="1100" b="1" kern="1200" dirty="0" smtClean="0">
                <a:solidFill>
                  <a:schemeClr val="tx1"/>
                </a:solidFill>
                <a:latin typeface="+mn-lt"/>
                <a:ea typeface="+mn-ea"/>
                <a:cs typeface="+mn-cs"/>
              </a:rPr>
              <a:t> text </a:t>
            </a:r>
            <a:r>
              <a:rPr lang="ro-RO" sz="1100" b="1" kern="1200" dirty="0" err="1" smtClean="0">
                <a:solidFill>
                  <a:schemeClr val="tx1"/>
                </a:solidFill>
                <a:latin typeface="+mn-lt"/>
                <a:ea typeface="+mn-ea"/>
                <a:cs typeface="+mn-cs"/>
              </a:rPr>
              <a:t>within</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the</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quotation</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marks</a:t>
            </a:r>
            <a:r>
              <a:rPr lang="ro-RO" sz="1100" b="1" kern="1200" dirty="0" smtClean="0">
                <a:solidFill>
                  <a:schemeClr val="tx1"/>
                </a:solidFill>
                <a:latin typeface="+mn-lt"/>
                <a:ea typeface="+mn-ea"/>
                <a:cs typeface="+mn-cs"/>
              </a:rPr>
              <a:t>.</a:t>
            </a:r>
          </a:p>
          <a:p>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Notice</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that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this</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cout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statement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does</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not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contain</a:t>
            </a:r>
            <a:r>
              <a:rPr lang="ro-RO" sz="1100" b="1" kern="1200" dirty="0" smtClean="0">
                <a:solidFill>
                  <a:schemeClr val="tx1"/>
                </a:solidFill>
                <a:latin typeface="+mn-lt"/>
                <a:ea typeface="+mn-ea"/>
                <a:cs typeface="+mn-cs"/>
              </a:rPr>
              <a:t> an "</a:t>
            </a:r>
            <a:r>
              <a:rPr lang="ro-RO" sz="1100" b="1" kern="1200" dirty="0" err="1" smtClean="0">
                <a:solidFill>
                  <a:schemeClr val="tx1"/>
                </a:solidFill>
                <a:latin typeface="+mn-lt"/>
                <a:ea typeface="+mn-ea"/>
                <a:cs typeface="+mn-cs"/>
              </a:rPr>
              <a:t>endl</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statement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Instead</a:t>
            </a:r>
            <a:r>
              <a:rPr lang="ro-RO" sz="1100" b="1" kern="1200" dirty="0" smtClean="0">
                <a:solidFill>
                  <a:schemeClr val="tx1"/>
                </a:solidFill>
                <a:latin typeface="+mn-lt"/>
                <a:ea typeface="+mn-ea"/>
                <a:cs typeface="+mn-cs"/>
              </a:rPr>
              <a:t>,</a:t>
            </a:r>
          </a:p>
          <a:p>
            <a:r>
              <a:rPr lang="ro-RO" sz="1100" b="1" kern="1200" dirty="0" smtClean="0">
                <a:solidFill>
                  <a:schemeClr val="tx1"/>
                </a:solidFill>
                <a:latin typeface="+mn-lt"/>
                <a:ea typeface="+mn-ea"/>
                <a:cs typeface="+mn-cs"/>
              </a:rPr>
              <a:t>    //it </a:t>
            </a:r>
            <a:r>
              <a:rPr lang="ro-RO" sz="1100" b="1" kern="1200" dirty="0" err="1" smtClean="0">
                <a:solidFill>
                  <a:schemeClr val="tx1"/>
                </a:solidFill>
                <a:latin typeface="+mn-lt"/>
                <a:ea typeface="+mn-ea"/>
                <a:cs typeface="+mn-cs"/>
              </a:rPr>
              <a:t>contains</a:t>
            </a:r>
            <a:r>
              <a:rPr lang="ro-RO" sz="1100" b="1" kern="1200" dirty="0" smtClean="0">
                <a:solidFill>
                  <a:schemeClr val="tx1"/>
                </a:solidFill>
                <a:latin typeface="+mn-lt"/>
                <a:ea typeface="+mn-ea"/>
                <a:cs typeface="+mn-cs"/>
              </a:rPr>
              <a:t> a </a:t>
            </a:r>
            <a:r>
              <a:rPr lang="ro-RO" sz="1100" b="1" kern="1200" dirty="0" err="1" smtClean="0">
                <a:solidFill>
                  <a:schemeClr val="tx1"/>
                </a:solidFill>
                <a:latin typeface="+mn-lt"/>
                <a:ea typeface="+mn-ea"/>
                <a:cs typeface="+mn-cs"/>
              </a:rPr>
              <a:t>strange</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combination</a:t>
            </a:r>
            <a:r>
              <a:rPr lang="ro-RO" sz="1100" b="1" kern="1200" dirty="0" smtClean="0">
                <a:solidFill>
                  <a:schemeClr val="tx1"/>
                </a:solidFill>
                <a:latin typeface="+mn-lt"/>
                <a:ea typeface="+mn-ea"/>
                <a:cs typeface="+mn-cs"/>
              </a:rPr>
              <a:t> of </a:t>
            </a:r>
            <a:r>
              <a:rPr lang="ro-RO" sz="1100" b="1" kern="1200" dirty="0" err="1" smtClean="0">
                <a:solidFill>
                  <a:schemeClr val="tx1"/>
                </a:solidFill>
                <a:latin typeface="+mn-lt"/>
                <a:ea typeface="+mn-ea"/>
                <a:cs typeface="+mn-cs"/>
              </a:rPr>
              <a:t>characters</a:t>
            </a:r>
            <a:r>
              <a:rPr lang="ro-RO" sz="1100" b="1" kern="1200" dirty="0" smtClean="0">
                <a:solidFill>
                  <a:schemeClr val="tx1"/>
                </a:solidFill>
                <a:latin typeface="+mn-lt"/>
                <a:ea typeface="+mn-ea"/>
                <a:cs typeface="+mn-cs"/>
              </a:rPr>
              <a:t>: "\n". </a:t>
            </a:r>
            <a:r>
              <a:rPr lang="ro-RO" sz="1100" b="1" kern="1200" dirty="0" err="1" smtClean="0">
                <a:solidFill>
                  <a:schemeClr val="tx1"/>
                </a:solidFill>
                <a:latin typeface="+mn-lt"/>
                <a:ea typeface="+mn-ea"/>
                <a:cs typeface="+mn-cs"/>
              </a:rPr>
              <a:t>Run</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the</a:t>
            </a:r>
            <a:r>
              <a:rPr lang="ro-RO" sz="1100" b="1" kern="1200" dirty="0" smtClean="0">
                <a:solidFill>
                  <a:schemeClr val="tx1"/>
                </a:solidFill>
                <a:latin typeface="+mn-lt"/>
                <a:ea typeface="+mn-ea"/>
                <a:cs typeface="+mn-cs"/>
              </a:rPr>
              <a:t> program </a:t>
            </a:r>
            <a:r>
              <a:rPr lang="ro-RO" sz="1100" b="1" kern="1200" dirty="0" err="1" smtClean="0">
                <a:solidFill>
                  <a:schemeClr val="tx1"/>
                </a:solidFill>
                <a:latin typeface="+mn-lt"/>
                <a:ea typeface="+mn-ea"/>
                <a:cs typeface="+mn-cs"/>
              </a:rPr>
              <a:t>and</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see</a:t>
            </a:r>
            <a:endParaRPr lang="ro-RO" sz="1100" b="1" kern="1200" dirty="0" smtClean="0">
              <a:solidFill>
                <a:schemeClr val="tx1"/>
              </a:solidFill>
              <a:latin typeface="+mn-lt"/>
              <a:ea typeface="+mn-ea"/>
              <a:cs typeface="+mn-cs"/>
            </a:endParaRPr>
          </a:p>
          <a:p>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what</a:t>
            </a:r>
            <a:r>
              <a:rPr lang="ro-RO" sz="1100" b="1" kern="1200" dirty="0" smtClean="0">
                <a:solidFill>
                  <a:schemeClr val="tx1"/>
                </a:solidFill>
                <a:latin typeface="+mn-lt"/>
                <a:ea typeface="+mn-ea"/>
                <a:cs typeface="+mn-cs"/>
              </a:rPr>
              <a:t> </a:t>
            </a:r>
            <a:r>
              <a:rPr lang="ro-RO" sz="1100" b="1" kern="1200" dirty="0" err="1" smtClean="0">
                <a:solidFill>
                  <a:schemeClr val="tx1"/>
                </a:solidFill>
                <a:latin typeface="+mn-lt"/>
                <a:ea typeface="+mn-ea"/>
                <a:cs typeface="+mn-cs"/>
              </a:rPr>
              <a:t>happens</a:t>
            </a:r>
            <a:r>
              <a:rPr lang="ro-RO" sz="1100" b="1"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b="1" kern="1200" dirty="0" smtClean="0">
                <a:solidFill>
                  <a:schemeClr val="tx1"/>
                </a:solidFill>
                <a:latin typeface="+mn-lt"/>
                <a:ea typeface="+mn-ea"/>
                <a:cs typeface="+mn-cs"/>
              </a:rPr>
              <a:t>//The </a:t>
            </a:r>
            <a:r>
              <a:rPr lang="de-DE" sz="1100" b="1" kern="1200" dirty="0" err="1" smtClean="0">
                <a:solidFill>
                  <a:schemeClr val="tx1"/>
                </a:solidFill>
                <a:latin typeface="+mn-lt"/>
                <a:ea typeface="+mn-ea"/>
                <a:cs typeface="+mn-cs"/>
              </a:rPr>
              <a:t>backslash</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character</a:t>
            </a:r>
            <a:r>
              <a:rPr lang="de-DE" sz="1100" b="1" kern="1200" dirty="0" smtClean="0">
                <a:solidFill>
                  <a:schemeClr val="tx1"/>
                </a:solidFill>
                <a:latin typeface="+mn-lt"/>
                <a:ea typeface="+mn-ea"/>
                <a:cs typeface="+mn-cs"/>
              </a:rPr>
              <a:t> (\)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used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indicate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special</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characters</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n</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tells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program</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make</a:t>
            </a:r>
            <a:r>
              <a:rPr lang="de-DE" sz="1100" b="1" kern="1200" dirty="0" smtClean="0">
                <a:solidFill>
                  <a:schemeClr val="tx1"/>
                </a:solidFill>
                <a:latin typeface="+mn-lt"/>
                <a:ea typeface="+mn-ea"/>
                <a:cs typeface="+mn-cs"/>
              </a:rPr>
              <a:t> a </a:t>
            </a:r>
            <a:r>
              <a:rPr lang="de-DE" sz="1100" b="1" kern="1200" dirty="0" err="1" smtClean="0">
                <a:solidFill>
                  <a:schemeClr val="tx1"/>
                </a:solidFill>
                <a:latin typeface="+mn-lt"/>
                <a:ea typeface="+mn-ea"/>
                <a:cs typeface="+mn-cs"/>
              </a:rPr>
              <a:t>new</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line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if</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program</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had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pressed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a:t>
            </a:r>
            <a:endParaRPr lang="de-DE" sz="1100" b="1" kern="1200" dirty="0" smtClean="0">
              <a:solidFill>
                <a:schemeClr val="tx1"/>
              </a:solidFill>
              <a:latin typeface="+mn-lt"/>
              <a:ea typeface="+mn-ea"/>
              <a:cs typeface="+mn-cs"/>
            </a:endParaRPr>
          </a:p>
          <a:p>
            <a:r>
              <a:rPr lang="de-DE" sz="1100" b="1" kern="1200" dirty="0" smtClean="0">
                <a:solidFill>
                  <a:schemeClr val="tx1"/>
                </a:solidFill>
                <a:latin typeface="+mn-lt"/>
                <a:ea typeface="+mn-ea"/>
                <a:cs typeface="+mn-cs"/>
              </a:rPr>
              <a:t>    //"Enter" </a:t>
            </a:r>
            <a:r>
              <a:rPr lang="de-DE" sz="1100" b="1" kern="1200" dirty="0" err="1" smtClean="0">
                <a:solidFill>
                  <a:schemeClr val="tx1"/>
                </a:solidFill>
                <a:latin typeface="+mn-lt"/>
                <a:ea typeface="+mn-ea"/>
                <a:cs typeface="+mn-cs"/>
              </a:rPr>
              <a:t>key</a:t>
            </a:r>
            <a:r>
              <a:rPr lang="de-DE" sz="1100" b="1" kern="1200" dirty="0" smtClean="0">
                <a:solidFill>
                  <a:schemeClr val="tx1"/>
                </a:solidFill>
                <a:latin typeface="+mn-lt"/>
                <a:ea typeface="+mn-ea"/>
                <a:cs typeface="+mn-cs"/>
              </a:rPr>
              <a:t> on a </a:t>
            </a:r>
            <a:r>
              <a:rPr lang="de-DE" sz="1100" b="1" kern="1200" dirty="0" err="1" smtClean="0">
                <a:solidFill>
                  <a:schemeClr val="tx1"/>
                </a:solidFill>
                <a:latin typeface="+mn-lt"/>
                <a:ea typeface="+mn-ea"/>
                <a:cs typeface="+mn-cs"/>
              </a:rPr>
              <a:t>keyboard</a:t>
            </a:r>
            <a:r>
              <a:rPr lang="de-DE" sz="1100" b="1"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return 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a:t>
            </a:r>
            <a:endParaRPr lang="en-US" dirty="0"/>
          </a:p>
        </p:txBody>
      </p:sp>
    </p:spTree>
    <p:extLst>
      <p:ext uri="{BB962C8B-B14F-4D97-AF65-F5344CB8AC3E}">
        <p14:creationId xmlns:p14="http://schemas.microsoft.com/office/powerpoint/2010/main" val="21305479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dirty="0" smtClean="0"/>
              <a:t>Here’s what we do next: </a:t>
            </a:r>
          </a:p>
          <a:p>
            <a:endParaRPr lang="en-US" b="0" dirty="0" smtClean="0"/>
          </a:p>
          <a:p>
            <a:r>
              <a:rPr lang="en-US" b="0" dirty="0" smtClean="0"/>
              <a:t>Copy everything, and paste it into a new text file if you want to save it. This is how</a:t>
            </a:r>
            <a:r>
              <a:rPr lang="en-US" b="0" baseline="0" dirty="0" smtClean="0"/>
              <a:t> we can save all of our work for this workshop, so that you can look at it later. You can look at your comments, and your implementation, so that when you go home, you can remember how you did everything. </a:t>
            </a:r>
            <a:endParaRPr lang="en-US" b="0" dirty="0" smtClean="0"/>
          </a:p>
          <a:p>
            <a:endParaRPr lang="en-US" b="0" dirty="0" smtClean="0"/>
          </a:p>
          <a:p>
            <a:r>
              <a:rPr lang="en-US" b="0" dirty="0" smtClean="0"/>
              <a:t>When</a:t>
            </a:r>
            <a:r>
              <a:rPr lang="en-US" b="0" baseline="0" dirty="0" smtClean="0"/>
              <a:t> your done, d</a:t>
            </a:r>
            <a:r>
              <a:rPr lang="en-US" b="0" dirty="0" smtClean="0"/>
              <a:t>elete this line in the compiler, so that we have a big empty space right here.</a:t>
            </a:r>
          </a:p>
          <a:p>
            <a:endParaRPr lang="en-US" b="0" dirty="0" smtClean="0"/>
          </a:p>
          <a:p>
            <a:r>
              <a:rPr lang="en-US" b="0" dirty="0" smtClean="0"/>
              <a:t>This</a:t>
            </a:r>
            <a:r>
              <a:rPr lang="en-US" b="0" baseline="0" dirty="0" smtClean="0"/>
              <a:t> is our clean slate. This is what I want us to start working with at the beginning of </a:t>
            </a:r>
            <a:r>
              <a:rPr lang="en-US" b="0" baseline="0" smtClean="0"/>
              <a:t>every project. </a:t>
            </a:r>
            <a:endParaRPr lang="en-US" b="0" dirty="0"/>
          </a:p>
        </p:txBody>
      </p:sp>
    </p:spTree>
    <p:extLst>
      <p:ext uri="{BB962C8B-B14F-4D97-AF65-F5344CB8AC3E}">
        <p14:creationId xmlns:p14="http://schemas.microsoft.com/office/powerpoint/2010/main" val="13773350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kern="1200" dirty="0" smtClean="0">
                <a:solidFill>
                  <a:schemeClr val="tx1"/>
                </a:solidFill>
                <a:latin typeface="+mn-lt"/>
                <a:ea typeface="+mn-ea"/>
                <a:cs typeface="+mn-cs"/>
              </a:rPr>
              <a:t>#include &lt;</a:t>
            </a:r>
            <a:r>
              <a:rPr lang="en-US" sz="1100" kern="1200" dirty="0" err="1" smtClean="0">
                <a:solidFill>
                  <a:schemeClr val="tx1"/>
                </a:solidFill>
                <a:latin typeface="+mn-lt"/>
                <a:ea typeface="+mn-ea"/>
                <a:cs typeface="+mn-cs"/>
              </a:rPr>
              <a:t>iostream</a:t>
            </a:r>
            <a:r>
              <a:rPr lang="en-US" sz="1100" kern="1200" dirty="0" smtClean="0">
                <a:solidFill>
                  <a:schemeClr val="tx1"/>
                </a:solidFill>
                <a:latin typeface="+mn-lt"/>
                <a:ea typeface="+mn-ea"/>
                <a:cs typeface="+mn-cs"/>
              </a:rPr>
              <a:t>&gt;</a:t>
            </a:r>
          </a:p>
          <a:p>
            <a:endParaRPr lang="en-US" sz="1100" kern="1200" dirty="0" smtClean="0">
              <a:solidFill>
                <a:schemeClr val="tx1"/>
              </a:solidFill>
              <a:latin typeface="+mn-lt"/>
              <a:ea typeface="+mn-ea"/>
              <a:cs typeface="+mn-cs"/>
            </a:endParaRPr>
          </a:p>
          <a:p>
            <a:r>
              <a:rPr lang="en-US" sz="1100" kern="1200" dirty="0" smtClean="0">
                <a:solidFill>
                  <a:schemeClr val="tx1"/>
                </a:solidFill>
                <a:latin typeface="+mn-lt"/>
                <a:ea typeface="+mn-ea"/>
                <a:cs typeface="+mn-cs"/>
              </a:rPr>
              <a:t>using namespace </a:t>
            </a:r>
            <a:r>
              <a:rPr lang="en-US" sz="1100" kern="1200" dirty="0" err="1" smtClean="0">
                <a:solidFill>
                  <a:schemeClr val="tx1"/>
                </a:solidFill>
                <a:latin typeface="+mn-lt"/>
                <a:ea typeface="+mn-ea"/>
                <a:cs typeface="+mn-cs"/>
              </a:rPr>
              <a:t>std</a:t>
            </a:r>
            <a:r>
              <a:rPr lang="en-US" sz="1100" kern="1200" dirty="0" smtClean="0">
                <a:solidFill>
                  <a:schemeClr val="tx1"/>
                </a:solidFill>
                <a:latin typeface="+mn-lt"/>
                <a:ea typeface="+mn-ea"/>
                <a:cs typeface="+mn-cs"/>
              </a:rPr>
              <a:t>;</a:t>
            </a:r>
          </a:p>
          <a:p>
            <a:endParaRPr lang="en-US" sz="1100" kern="1200" dirty="0" smtClean="0">
              <a:solidFill>
                <a:schemeClr val="tx1"/>
              </a:solidFill>
              <a:latin typeface="+mn-lt"/>
              <a:ea typeface="+mn-ea"/>
              <a:cs typeface="+mn-cs"/>
            </a:endParaRPr>
          </a:p>
          <a:p>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main()</a:t>
            </a:r>
          </a:p>
          <a:p>
            <a:r>
              <a:rPr lang="en-US"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a:t>
            </a:r>
            <a:r>
              <a:rPr lang="en-US" sz="1100" b="1" kern="1200" dirty="0" smtClean="0">
                <a:solidFill>
                  <a:schemeClr val="tx1"/>
                </a:solidFill>
                <a:latin typeface="+mn-lt"/>
                <a:ea typeface="+mn-ea"/>
                <a:cs typeface="+mn-cs"/>
              </a:rPr>
              <a:t>//In this program, we will be working with variables. Variables are words that you</a:t>
            </a:r>
          </a:p>
          <a:p>
            <a:r>
              <a:rPr lang="en-US" sz="1100" b="1" kern="1200" dirty="0" smtClean="0">
                <a:solidFill>
                  <a:schemeClr val="tx1"/>
                </a:solidFill>
                <a:latin typeface="+mn-lt"/>
                <a:ea typeface="+mn-ea"/>
                <a:cs typeface="+mn-cs"/>
              </a:rPr>
              <a:t>    //use in a program to hold different types of data.</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b="1" kern="1200" dirty="0" smtClean="0">
                <a:solidFill>
                  <a:schemeClr val="tx1"/>
                </a:solidFill>
                <a:latin typeface="+mn-lt"/>
                <a:ea typeface="+mn-ea"/>
                <a:cs typeface="+mn-cs"/>
              </a:rPr>
              <a:t>//</a:t>
            </a:r>
            <a:r>
              <a:rPr lang="de-DE" sz="1100" b="1" kern="1200" dirty="0" err="1" smtClean="0">
                <a:solidFill>
                  <a:schemeClr val="tx1"/>
                </a:solidFill>
                <a:latin typeface="+mn-lt"/>
                <a:ea typeface="+mn-ea"/>
                <a:cs typeface="+mn-cs"/>
              </a:rPr>
              <a:t>For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example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variable </a:t>
            </a:r>
            <a:r>
              <a:rPr lang="de-DE" sz="1100" b="1" kern="1200" dirty="0" err="1" smtClean="0">
                <a:solidFill>
                  <a:schemeClr val="tx1"/>
                </a:solidFill>
                <a:latin typeface="+mn-lt"/>
                <a:ea typeface="+mn-ea"/>
                <a:cs typeface="+mn-cs"/>
              </a:rPr>
              <a:t>below</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called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number</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//This variable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defined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contain</a:t>
            </a:r>
            <a:r>
              <a:rPr lang="de-DE" sz="1100" b="1" kern="1200" dirty="0" smtClean="0">
                <a:solidFill>
                  <a:schemeClr val="tx1"/>
                </a:solidFill>
                <a:latin typeface="+mn-lt"/>
                <a:ea typeface="+mn-ea"/>
                <a:cs typeface="+mn-cs"/>
              </a:rPr>
              <a:t> an "</a:t>
            </a:r>
            <a:r>
              <a:rPr lang="de-DE" sz="1100" b="1" kern="1200" dirty="0" err="1" smtClean="0">
                <a:solidFill>
                  <a:schemeClr val="tx1"/>
                </a:solidFill>
                <a:latin typeface="+mn-lt"/>
                <a:ea typeface="+mn-ea"/>
                <a:cs typeface="+mn-cs"/>
              </a:rPr>
              <a:t>int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or</a:t>
            </a:r>
            <a:r>
              <a:rPr lang="de-DE" sz="1100" b="1" kern="1200" dirty="0" smtClean="0">
                <a:solidFill>
                  <a:schemeClr val="tx1"/>
                </a:solidFill>
                <a:latin typeface="+mn-lt"/>
                <a:ea typeface="+mn-ea"/>
                <a:cs typeface="+mn-cs"/>
              </a:rPr>
              <a:t> an "integer" </a:t>
            </a:r>
            <a:r>
              <a:rPr lang="de-DE" sz="1100" b="1" kern="1200" dirty="0" err="1" smtClean="0">
                <a:solidFill>
                  <a:schemeClr val="tx1"/>
                </a:solidFill>
                <a:latin typeface="+mn-lt"/>
                <a:ea typeface="+mn-ea"/>
                <a:cs typeface="+mn-cs"/>
              </a:rPr>
              <a:t>value</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int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one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of</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many</a:t>
            </a:r>
            <a:r>
              <a:rPr lang="de-DE" sz="1100" b="1" kern="1200" dirty="0" smtClean="0">
                <a:solidFill>
                  <a:schemeClr val="tx1"/>
                </a:solidFill>
                <a:latin typeface="+mn-lt"/>
                <a:ea typeface="+mn-ea"/>
                <a:cs typeface="+mn-cs"/>
              </a:rPr>
              <a:t> Data </a:t>
            </a:r>
            <a:r>
              <a:rPr lang="de-DE" sz="1100" b="1" kern="1200" dirty="0" err="1" smtClean="0">
                <a:solidFill>
                  <a:schemeClr val="tx1"/>
                </a:solidFill>
                <a:latin typeface="+mn-lt"/>
                <a:ea typeface="+mn-ea"/>
                <a:cs typeface="+mn-cs"/>
              </a:rPr>
              <a:t>Types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found</a:t>
            </a:r>
            <a:r>
              <a:rPr lang="de-DE" sz="1100" b="1" kern="1200" dirty="0" smtClean="0">
                <a:solidFill>
                  <a:schemeClr val="tx1"/>
                </a:solidFill>
                <a:latin typeface="+mn-lt"/>
                <a:ea typeface="+mn-ea"/>
                <a:cs typeface="+mn-cs"/>
              </a:rPr>
              <a:t> in </a:t>
            </a:r>
            <a:r>
              <a:rPr lang="de-DE" sz="1100" b="1" kern="1200" dirty="0" err="1" smtClean="0">
                <a:solidFill>
                  <a:schemeClr val="tx1"/>
                </a:solidFill>
                <a:latin typeface="+mn-lt"/>
                <a:ea typeface="+mn-ea"/>
                <a:cs typeface="+mn-cs"/>
              </a:rPr>
              <a:t>programming</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some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more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below</a:t>
            </a:r>
            <a:r>
              <a:rPr lang="de-DE" sz="1100" b="1"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number = 21;</a:t>
            </a:r>
          </a:p>
          <a:p>
            <a:r>
              <a:rPr lang="en-US" sz="1100" kern="1200" dirty="0" smtClean="0">
                <a:solidFill>
                  <a:schemeClr val="tx1"/>
                </a:solidFill>
                <a:latin typeface="+mn-lt"/>
                <a:ea typeface="+mn-ea"/>
                <a:cs typeface="+mn-cs"/>
              </a:rPr>
              <a:t>    </a:t>
            </a:r>
            <a:r>
              <a:rPr lang="en-US" sz="1100" b="1" kern="1200" dirty="0" smtClean="0">
                <a:solidFill>
                  <a:schemeClr val="tx1"/>
                </a:solidFill>
                <a:latin typeface="+mn-lt"/>
                <a:ea typeface="+mn-ea"/>
                <a:cs typeface="+mn-cs"/>
              </a:rPr>
              <a:t>//This specific variable, "number", contains the value 21.</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"number = " &lt;&lt; number &lt;&lt; </a:t>
            </a:r>
            <a:r>
              <a:rPr lang="en-US" sz="1100" kern="1200" dirty="0" err="1" smtClean="0">
                <a:solidFill>
                  <a:schemeClr val="tx1"/>
                </a:solidFill>
                <a:latin typeface="+mn-lt"/>
                <a:ea typeface="+mn-ea"/>
                <a:cs typeface="+mn-cs"/>
              </a:rPr>
              <a:t>endl</a:t>
            </a:r>
            <a:r>
              <a:rPr lang="en-US"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a:t>
            </a:r>
            <a:r>
              <a:rPr lang="en-US" sz="1100" b="1" kern="1200" dirty="0" smtClean="0">
                <a:solidFill>
                  <a:schemeClr val="tx1"/>
                </a:solidFill>
                <a:latin typeface="+mn-lt"/>
                <a:ea typeface="+mn-ea"/>
                <a:cs typeface="+mn-cs"/>
              </a:rPr>
              <a:t>//Now we are going to print the value contained inside of "number" to the console.</a:t>
            </a:r>
          </a:p>
          <a:p>
            <a:r>
              <a:rPr lang="en-US" sz="1100" b="1" kern="1200" dirty="0" smtClean="0">
                <a:solidFill>
                  <a:schemeClr val="tx1"/>
                </a:solidFill>
                <a:latin typeface="+mn-lt"/>
                <a:ea typeface="+mn-ea"/>
                <a:cs typeface="+mn-cs"/>
              </a:rPr>
              <a:t>    //First we make the </a:t>
            </a:r>
            <a:r>
              <a:rPr lang="en-US" sz="1100" b="1" kern="1200" dirty="0" err="1" smtClean="0">
                <a:solidFill>
                  <a:schemeClr val="tx1"/>
                </a:solidFill>
                <a:latin typeface="+mn-lt"/>
                <a:ea typeface="+mn-ea"/>
                <a:cs typeface="+mn-cs"/>
              </a:rPr>
              <a:t>cout</a:t>
            </a:r>
            <a:r>
              <a:rPr lang="en-US" sz="1100" b="1" kern="1200" dirty="0" smtClean="0">
                <a:solidFill>
                  <a:schemeClr val="tx1"/>
                </a:solidFill>
                <a:latin typeface="+mn-lt"/>
                <a:ea typeface="+mn-ea"/>
                <a:cs typeface="+mn-cs"/>
              </a:rPr>
              <a:t> statement print a word, then we</a:t>
            </a:r>
          </a:p>
          <a:p>
            <a:r>
              <a:rPr lang="en-US" sz="1100" b="1" kern="1200" dirty="0" smtClean="0">
                <a:solidFill>
                  <a:schemeClr val="tx1"/>
                </a:solidFill>
                <a:latin typeface="+mn-lt"/>
                <a:ea typeface="+mn-ea"/>
                <a:cs typeface="+mn-cs"/>
              </a:rPr>
              <a:t>    //make it print our "number variable". Notice the empty space after the (=) and</a:t>
            </a:r>
          </a:p>
          <a:p>
            <a:r>
              <a:rPr lang="en-US" sz="1100" b="1" kern="1200" dirty="0" smtClean="0">
                <a:solidFill>
                  <a:schemeClr val="tx1"/>
                </a:solidFill>
                <a:latin typeface="+mn-lt"/>
                <a:ea typeface="+mn-ea"/>
                <a:cs typeface="+mn-cs"/>
              </a:rPr>
              <a:t>    //before the ("). This makes it so that the console prints</a:t>
            </a:r>
          </a:p>
          <a:p>
            <a:r>
              <a:rPr lang="en-US" sz="1100" b="1" kern="1200" dirty="0" smtClean="0">
                <a:solidFill>
                  <a:schemeClr val="tx1"/>
                </a:solidFill>
                <a:latin typeface="+mn-lt"/>
                <a:ea typeface="+mn-ea"/>
                <a:cs typeface="+mn-cs"/>
              </a:rPr>
              <a:t>    //"number = 21" rather than "number =21". See the difference?</a:t>
            </a:r>
          </a:p>
          <a:p>
            <a:r>
              <a:rPr lang="en-US" sz="1100" b="1" kern="1200" dirty="0" smtClean="0">
                <a:solidFill>
                  <a:schemeClr val="tx1"/>
                </a:solidFill>
                <a:latin typeface="+mn-lt"/>
                <a:ea typeface="+mn-ea"/>
                <a:cs typeface="+mn-cs"/>
              </a:rPr>
              <a:t>    //Also notice that we don't put our "number" variable in quotes. This is because</a:t>
            </a:r>
          </a:p>
          <a:p>
            <a:r>
              <a:rPr lang="en-US" sz="1100" b="1" kern="1200" dirty="0" smtClean="0">
                <a:solidFill>
                  <a:schemeClr val="tx1"/>
                </a:solidFill>
                <a:latin typeface="+mn-lt"/>
                <a:ea typeface="+mn-ea"/>
                <a:cs typeface="+mn-cs"/>
              </a:rPr>
              <a:t>    //we want the console to print the value contained within "number",</a:t>
            </a:r>
          </a:p>
          <a:p>
            <a:r>
              <a:rPr lang="en-US" sz="1100" b="1" kern="1200" dirty="0" smtClean="0">
                <a:solidFill>
                  <a:schemeClr val="tx1"/>
                </a:solidFill>
                <a:latin typeface="+mn-lt"/>
                <a:ea typeface="+mn-ea"/>
                <a:cs typeface="+mn-cs"/>
              </a:rPr>
              <a:t>    //not the characters n, u, m, b, e, and r.</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it-IT" sz="1100" kern="1200" dirty="0" smtClean="0">
                <a:solidFill>
                  <a:schemeClr val="tx1"/>
                </a:solidFill>
                <a:latin typeface="+mn-lt"/>
                <a:ea typeface="+mn-ea"/>
                <a:cs typeface="+mn-cs"/>
              </a:rPr>
              <a:t>    double </a:t>
            </a:r>
            <a:r>
              <a:rPr lang="it-IT" sz="1100" kern="1200" dirty="0" err="1" smtClean="0">
                <a:solidFill>
                  <a:schemeClr val="tx1"/>
                </a:solidFill>
                <a:latin typeface="+mn-lt"/>
                <a:ea typeface="+mn-ea"/>
                <a:cs typeface="+mn-cs"/>
              </a:rPr>
              <a:t>decimal</a:t>
            </a:r>
            <a:r>
              <a:rPr lang="it-IT" sz="1100" kern="1200" dirty="0" smtClean="0">
                <a:solidFill>
                  <a:schemeClr val="tx1"/>
                </a:solidFill>
                <a:latin typeface="+mn-lt"/>
                <a:ea typeface="+mn-ea"/>
                <a:cs typeface="+mn-cs"/>
              </a:rPr>
              <a:t> = 4.53;</a:t>
            </a:r>
          </a:p>
          <a:p>
            <a:r>
              <a:rPr lang="it-IT" sz="1100" kern="1200" dirty="0" smtClean="0">
                <a:solidFill>
                  <a:schemeClr val="tx1"/>
                </a:solidFill>
                <a:latin typeface="+mn-lt"/>
                <a:ea typeface="+mn-ea"/>
                <a:cs typeface="+mn-cs"/>
              </a:rPr>
              <a:t>    </a:t>
            </a:r>
            <a:r>
              <a:rPr lang="it-IT" sz="1100" b="1" kern="1200" dirty="0" smtClean="0">
                <a:solidFill>
                  <a:schemeClr val="tx1"/>
                </a:solidFill>
                <a:latin typeface="+mn-lt"/>
                <a:ea typeface="+mn-ea"/>
                <a:cs typeface="+mn-cs"/>
              </a:rPr>
              <a:t>//</a:t>
            </a:r>
            <a:r>
              <a:rPr lang="it-IT" sz="1100" b="1" kern="1200" dirty="0" err="1" smtClean="0">
                <a:solidFill>
                  <a:schemeClr val="tx1"/>
                </a:solidFill>
                <a:latin typeface="+mn-lt"/>
                <a:ea typeface="+mn-ea"/>
                <a:cs typeface="+mn-cs"/>
              </a:rPr>
              <a:t>This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variable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called</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decimal</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You</a:t>
            </a:r>
            <a:r>
              <a:rPr lang="it-IT" sz="1100" b="1" kern="1200" dirty="0" smtClean="0">
                <a:solidFill>
                  <a:schemeClr val="tx1"/>
                </a:solidFill>
                <a:latin typeface="+mn-lt"/>
                <a:ea typeface="+mn-ea"/>
                <a:cs typeface="+mn-cs"/>
              </a:rPr>
              <a:t> can call a </a:t>
            </a:r>
            <a:r>
              <a:rPr lang="it-IT" sz="1100" b="1" kern="1200" dirty="0" err="1" smtClean="0">
                <a:solidFill>
                  <a:schemeClr val="tx1"/>
                </a:solidFill>
                <a:latin typeface="+mn-lt"/>
                <a:ea typeface="+mn-ea"/>
                <a:cs typeface="+mn-cs"/>
              </a:rPr>
              <a:t>variable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almost</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anything</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you</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want</a:t>
            </a:r>
            <a:r>
              <a:rPr lang="it-IT" sz="1100" b="1" kern="1200" dirty="0" smtClean="0">
                <a:solidFill>
                  <a:schemeClr val="tx1"/>
                </a:solidFill>
                <a:latin typeface="+mn-lt"/>
                <a:ea typeface="+mn-ea"/>
                <a:cs typeface="+mn-cs"/>
              </a:rPr>
              <a:t>.</a:t>
            </a:r>
          </a:p>
          <a:p>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This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of </a:t>
            </a:r>
            <a:r>
              <a:rPr lang="it-IT" sz="1100" b="1" kern="1200" dirty="0" err="1" smtClean="0">
                <a:solidFill>
                  <a:schemeClr val="tx1"/>
                </a:solidFill>
                <a:latin typeface="+mn-lt"/>
                <a:ea typeface="+mn-ea"/>
                <a:cs typeface="+mn-cs"/>
              </a:rPr>
              <a:t>type</a:t>
            </a:r>
            <a:r>
              <a:rPr lang="it-IT" sz="1100" b="1" kern="1200" dirty="0" smtClean="0">
                <a:solidFill>
                  <a:schemeClr val="tx1"/>
                </a:solidFill>
                <a:latin typeface="+mn-lt"/>
                <a:ea typeface="+mn-ea"/>
                <a:cs typeface="+mn-cs"/>
              </a:rPr>
              <a:t> "double", </a:t>
            </a:r>
            <a:r>
              <a:rPr lang="it-IT" sz="1100" b="1" kern="1200" dirty="0" err="1" smtClean="0">
                <a:solidFill>
                  <a:schemeClr val="tx1"/>
                </a:solidFill>
                <a:latin typeface="+mn-lt"/>
                <a:ea typeface="+mn-ea"/>
                <a:cs typeface="+mn-cs"/>
              </a:rPr>
              <a:t>which</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a </a:t>
            </a:r>
            <a:r>
              <a:rPr lang="it-IT" sz="1100" b="1" kern="1200" dirty="0" err="1" smtClean="0">
                <a:solidFill>
                  <a:schemeClr val="tx1"/>
                </a:solidFill>
                <a:latin typeface="+mn-lt"/>
                <a:ea typeface="+mn-ea"/>
                <a:cs typeface="+mn-cs"/>
              </a:rPr>
              <a:t>decimal</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value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like</a:t>
            </a:r>
            <a:r>
              <a:rPr lang="it-IT" sz="1100" b="1" kern="1200" dirty="0" smtClean="0">
                <a:solidFill>
                  <a:schemeClr val="tx1"/>
                </a:solidFill>
                <a:latin typeface="+mn-lt"/>
                <a:ea typeface="+mn-ea"/>
                <a:cs typeface="+mn-cs"/>
              </a:rPr>
              <a:t> 4.3, 0.32, or 45.201.</a:t>
            </a:r>
          </a:p>
          <a:p>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Let's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print</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this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one</a:t>
            </a:r>
            <a:r>
              <a:rPr lang="it-IT" sz="1100" b="1" kern="1200" dirty="0" smtClean="0">
                <a:solidFill>
                  <a:schemeClr val="tx1"/>
                </a:solidFill>
                <a:latin typeface="+mn-lt"/>
                <a:ea typeface="+mn-ea"/>
                <a:cs typeface="+mn-cs"/>
              </a:rPr>
              <a:t> to the console, </a:t>
            </a:r>
            <a:r>
              <a:rPr lang="it-IT" sz="1100" b="1" kern="1200" dirty="0" err="1" smtClean="0">
                <a:solidFill>
                  <a:schemeClr val="tx1"/>
                </a:solidFill>
                <a:latin typeface="+mn-lt"/>
                <a:ea typeface="+mn-ea"/>
                <a:cs typeface="+mn-cs"/>
              </a:rPr>
              <a:t>as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well</a:t>
            </a:r>
            <a:r>
              <a:rPr lang="it-IT" sz="1100" b="1" kern="1200" dirty="0" smtClean="0">
                <a:solidFill>
                  <a:schemeClr val="tx1"/>
                </a:solidFill>
                <a:latin typeface="+mn-lt"/>
                <a:ea typeface="+mn-ea"/>
                <a:cs typeface="+mn-cs"/>
              </a:rPr>
              <a:t>:</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"decimal = " &lt;&lt; decimal &lt;&lt; </a:t>
            </a:r>
            <a:r>
              <a:rPr lang="ro-RO" sz="1100" kern="1200" dirty="0" err="1" smtClean="0">
                <a:solidFill>
                  <a:schemeClr val="tx1"/>
                </a:solidFill>
                <a:latin typeface="+mn-lt"/>
                <a:ea typeface="+mn-ea"/>
                <a:cs typeface="+mn-cs"/>
              </a:rPr>
              <a:t>endl</a:t>
            </a:r>
            <a:r>
              <a:rPr lang="ro-RO"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it-IT" sz="1100" kern="1200" dirty="0" smtClean="0">
                <a:solidFill>
                  <a:schemeClr val="tx1"/>
                </a:solidFill>
                <a:latin typeface="+mn-lt"/>
                <a:ea typeface="+mn-ea"/>
                <a:cs typeface="+mn-cs"/>
              </a:rPr>
              <a:t>    </a:t>
            </a:r>
            <a:r>
              <a:rPr lang="it-IT" sz="1100" kern="1200" dirty="0" err="1" smtClean="0">
                <a:solidFill>
                  <a:schemeClr val="tx1"/>
                </a:solidFill>
                <a:latin typeface="+mn-lt"/>
                <a:ea typeface="+mn-ea"/>
                <a:cs typeface="+mn-cs"/>
              </a:rPr>
              <a:t>char</a:t>
            </a:r>
            <a:r>
              <a:rPr lang="it-IT" sz="1100" kern="1200" dirty="0" smtClean="0">
                <a:solidFill>
                  <a:schemeClr val="tx1"/>
                </a:solidFill>
                <a:latin typeface="+mn-lt"/>
                <a:ea typeface="+mn-ea"/>
                <a:cs typeface="+mn-cs"/>
              </a:rPr>
              <a:t> </a:t>
            </a:r>
            <a:r>
              <a:rPr lang="it-IT" sz="1100" kern="1200" dirty="0" err="1" smtClean="0">
                <a:solidFill>
                  <a:schemeClr val="tx1"/>
                </a:solidFill>
                <a:latin typeface="+mn-lt"/>
                <a:ea typeface="+mn-ea"/>
                <a:cs typeface="+mn-cs"/>
              </a:rPr>
              <a:t>letter</a:t>
            </a:r>
            <a:r>
              <a:rPr lang="it-IT" sz="1100" kern="1200" dirty="0" smtClean="0">
                <a:solidFill>
                  <a:schemeClr val="tx1"/>
                </a:solidFill>
                <a:latin typeface="+mn-lt"/>
                <a:ea typeface="+mn-ea"/>
                <a:cs typeface="+mn-cs"/>
              </a:rPr>
              <a:t> = 'a';</a:t>
            </a:r>
          </a:p>
          <a:p>
            <a:r>
              <a:rPr lang="it-IT" sz="1100" kern="1200" dirty="0" smtClean="0">
                <a:solidFill>
                  <a:schemeClr val="tx1"/>
                </a:solidFill>
                <a:latin typeface="+mn-lt"/>
                <a:ea typeface="+mn-ea"/>
                <a:cs typeface="+mn-cs"/>
              </a:rPr>
              <a:t>    </a:t>
            </a:r>
            <a:r>
              <a:rPr lang="it-IT" sz="1100" b="1" kern="1200" dirty="0" smtClean="0">
                <a:solidFill>
                  <a:schemeClr val="tx1"/>
                </a:solidFill>
                <a:latin typeface="+mn-lt"/>
                <a:ea typeface="+mn-ea"/>
                <a:cs typeface="+mn-cs"/>
              </a:rPr>
              <a:t>//</a:t>
            </a:r>
            <a:r>
              <a:rPr lang="it-IT" sz="1100" b="1" kern="1200" dirty="0" err="1" smtClean="0">
                <a:solidFill>
                  <a:schemeClr val="tx1"/>
                </a:solidFill>
                <a:latin typeface="+mn-lt"/>
                <a:ea typeface="+mn-ea"/>
                <a:cs typeface="+mn-cs"/>
              </a:rPr>
              <a:t>This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variable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called</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letter</a:t>
            </a:r>
            <a:r>
              <a:rPr lang="it-IT" sz="1100" b="1" kern="1200" dirty="0" smtClean="0">
                <a:solidFill>
                  <a:schemeClr val="tx1"/>
                </a:solidFill>
                <a:latin typeface="+mn-lt"/>
                <a:ea typeface="+mn-ea"/>
                <a:cs typeface="+mn-cs"/>
              </a:rPr>
              <a:t>", and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of </a:t>
            </a:r>
            <a:r>
              <a:rPr lang="it-IT" sz="1100" b="1" kern="1200" dirty="0" err="1" smtClean="0">
                <a:solidFill>
                  <a:schemeClr val="tx1"/>
                </a:solidFill>
                <a:latin typeface="+mn-lt"/>
                <a:ea typeface="+mn-ea"/>
                <a:cs typeface="+mn-cs"/>
              </a:rPr>
              <a:t>type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char</a:t>
            </a:r>
            <a:r>
              <a:rPr lang="it-IT" sz="1100" b="1" kern="1200" dirty="0" smtClean="0">
                <a:solidFill>
                  <a:schemeClr val="tx1"/>
                </a:solidFill>
                <a:latin typeface="+mn-lt"/>
                <a:ea typeface="+mn-ea"/>
                <a:cs typeface="+mn-cs"/>
              </a:rPr>
              <a:t>" (short for "</a:t>
            </a:r>
            <a:r>
              <a:rPr lang="it-IT" sz="1100" b="1" kern="1200" dirty="0" err="1" smtClean="0">
                <a:solidFill>
                  <a:schemeClr val="tx1"/>
                </a:solidFill>
                <a:latin typeface="+mn-lt"/>
                <a:ea typeface="+mn-ea"/>
                <a:cs typeface="+mn-cs"/>
              </a:rPr>
              <a:t>character</a:t>
            </a:r>
            <a:r>
              <a:rPr lang="it-IT" sz="1100" b="1" kern="1200" dirty="0" smtClean="0">
                <a:solidFill>
                  <a:schemeClr val="tx1"/>
                </a:solidFill>
                <a:latin typeface="+mn-lt"/>
                <a:ea typeface="+mn-ea"/>
                <a:cs typeface="+mn-cs"/>
              </a:rPr>
              <a:t>").</a:t>
            </a:r>
          </a:p>
          <a:p>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This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type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used</a:t>
            </a:r>
            <a:r>
              <a:rPr lang="it-IT" sz="1100" b="1" kern="1200" dirty="0" smtClean="0">
                <a:solidFill>
                  <a:schemeClr val="tx1"/>
                </a:solidFill>
                <a:latin typeface="+mn-lt"/>
                <a:ea typeface="+mn-ea"/>
                <a:cs typeface="+mn-cs"/>
              </a:rPr>
              <a:t> to </a:t>
            </a:r>
            <a:r>
              <a:rPr lang="it-IT" sz="1100" b="1" kern="1200" dirty="0" err="1" smtClean="0">
                <a:solidFill>
                  <a:schemeClr val="tx1"/>
                </a:solidFill>
                <a:latin typeface="+mn-lt"/>
                <a:ea typeface="+mn-ea"/>
                <a:cs typeface="+mn-cs"/>
              </a:rPr>
              <a:t>hold</a:t>
            </a:r>
            <a:r>
              <a:rPr lang="it-IT" sz="1100" b="1" kern="1200" dirty="0" smtClean="0">
                <a:solidFill>
                  <a:schemeClr val="tx1"/>
                </a:solidFill>
                <a:latin typeface="+mn-lt"/>
                <a:ea typeface="+mn-ea"/>
                <a:cs typeface="+mn-cs"/>
              </a:rPr>
              <a:t> single </a:t>
            </a:r>
            <a:r>
              <a:rPr lang="it-IT" sz="1100" b="1" kern="1200" dirty="0" err="1" smtClean="0">
                <a:solidFill>
                  <a:schemeClr val="tx1"/>
                </a:solidFill>
                <a:latin typeface="+mn-lt"/>
                <a:ea typeface="+mn-ea"/>
                <a:cs typeface="+mn-cs"/>
              </a:rPr>
              <a:t>characters</a:t>
            </a:r>
            <a:r>
              <a:rPr lang="it-IT" sz="1100" b="1" kern="1200" dirty="0" smtClean="0">
                <a:solidFill>
                  <a:schemeClr val="tx1"/>
                </a:solidFill>
                <a:latin typeface="+mn-lt"/>
                <a:ea typeface="+mn-ea"/>
                <a:cs typeface="+mn-cs"/>
              </a:rPr>
              <a:t> of text. </a:t>
            </a:r>
            <a:r>
              <a:rPr lang="it-IT" sz="1100" b="1" kern="1200" dirty="0" err="1" smtClean="0">
                <a:solidFill>
                  <a:schemeClr val="tx1"/>
                </a:solidFill>
                <a:latin typeface="+mn-lt"/>
                <a:ea typeface="+mn-ea"/>
                <a:cs typeface="+mn-cs"/>
              </a:rPr>
              <a:t>It</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could</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even</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hold</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one</a:t>
            </a:r>
            <a:r>
              <a:rPr lang="it-IT" sz="1100" b="1" kern="1200" dirty="0" smtClean="0">
                <a:solidFill>
                  <a:schemeClr val="tx1"/>
                </a:solidFill>
                <a:latin typeface="+mn-lt"/>
                <a:ea typeface="+mn-ea"/>
                <a:cs typeface="+mn-cs"/>
              </a:rPr>
              <a:t> of</a:t>
            </a:r>
          </a:p>
          <a:p>
            <a:r>
              <a:rPr lang="it-IT" sz="1100" b="1" kern="1200" dirty="0" smtClean="0">
                <a:solidFill>
                  <a:schemeClr val="tx1"/>
                </a:solidFill>
                <a:latin typeface="+mn-lt"/>
                <a:ea typeface="+mn-ea"/>
                <a:cs typeface="+mn-cs"/>
              </a:rPr>
              <a:t>    //the special </a:t>
            </a:r>
            <a:r>
              <a:rPr lang="it-IT" sz="1100" b="1" kern="1200" dirty="0" err="1" smtClean="0">
                <a:solidFill>
                  <a:schemeClr val="tx1"/>
                </a:solidFill>
                <a:latin typeface="+mn-lt"/>
                <a:ea typeface="+mn-ea"/>
                <a:cs typeface="+mn-cs"/>
              </a:rPr>
              <a:t>characters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like</a:t>
            </a:r>
            <a:r>
              <a:rPr lang="it-IT" sz="1100" b="1" kern="1200" dirty="0" smtClean="0">
                <a:solidFill>
                  <a:schemeClr val="tx1"/>
                </a:solidFill>
                <a:latin typeface="+mn-lt"/>
                <a:ea typeface="+mn-ea"/>
                <a:cs typeface="+mn-cs"/>
              </a:rPr>
              <a:t> '\n', or new line.</a:t>
            </a:r>
          </a:p>
          <a:p>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Notice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that</a:t>
            </a:r>
            <a:r>
              <a:rPr lang="it-IT" sz="1100" b="1" kern="1200" dirty="0" smtClean="0">
                <a:solidFill>
                  <a:schemeClr val="tx1"/>
                </a:solidFill>
                <a:latin typeface="+mn-lt"/>
                <a:ea typeface="+mn-ea"/>
                <a:cs typeface="+mn-cs"/>
              </a:rPr>
              <a:t> for </a:t>
            </a:r>
            <a:r>
              <a:rPr lang="it-IT" sz="1100" b="1" kern="1200" dirty="0" err="1" smtClean="0">
                <a:solidFill>
                  <a:schemeClr val="tx1"/>
                </a:solidFill>
                <a:latin typeface="+mn-lt"/>
                <a:ea typeface="+mn-ea"/>
                <a:cs typeface="+mn-cs"/>
              </a:rPr>
              <a:t>char</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you</a:t>
            </a:r>
            <a:r>
              <a:rPr lang="it-IT" sz="1100" b="1" kern="1200" dirty="0" smtClean="0">
                <a:solidFill>
                  <a:schemeClr val="tx1"/>
                </a:solidFill>
                <a:latin typeface="+mn-lt"/>
                <a:ea typeface="+mn-ea"/>
                <a:cs typeface="+mn-cs"/>
              </a:rPr>
              <a:t> use single </a:t>
            </a:r>
            <a:r>
              <a:rPr lang="it-IT" sz="1100" b="1" kern="1200" dirty="0" err="1" smtClean="0">
                <a:solidFill>
                  <a:schemeClr val="tx1"/>
                </a:solidFill>
                <a:latin typeface="+mn-lt"/>
                <a:ea typeface="+mn-ea"/>
                <a:cs typeface="+mn-cs"/>
              </a:rPr>
              <a:t>quotes</a:t>
            </a:r>
            <a:r>
              <a:rPr lang="it-IT" sz="1100" b="1" kern="1200" dirty="0" smtClean="0">
                <a:solidFill>
                  <a:schemeClr val="tx1"/>
                </a:solidFill>
                <a:latin typeface="+mn-lt"/>
                <a:ea typeface="+mn-ea"/>
                <a:cs typeface="+mn-cs"/>
              </a:rPr>
              <a:t> (') </a:t>
            </a:r>
            <a:r>
              <a:rPr lang="it-IT" sz="1100" b="1" kern="1200" dirty="0" err="1" smtClean="0">
                <a:solidFill>
                  <a:schemeClr val="tx1"/>
                </a:solidFill>
                <a:latin typeface="+mn-lt"/>
                <a:ea typeface="+mn-ea"/>
                <a:cs typeface="+mn-cs"/>
              </a:rPr>
              <a:t>rather</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than</a:t>
            </a:r>
            <a:r>
              <a:rPr lang="it-IT" sz="1100" b="1" kern="1200" dirty="0" smtClean="0">
                <a:solidFill>
                  <a:schemeClr val="tx1"/>
                </a:solidFill>
                <a:latin typeface="+mn-lt"/>
                <a:ea typeface="+mn-ea"/>
                <a:cs typeface="+mn-cs"/>
              </a:rPr>
              <a:t> double </a:t>
            </a:r>
            <a:r>
              <a:rPr lang="it-IT" sz="1100" b="1" kern="1200" dirty="0" err="1" smtClean="0">
                <a:solidFill>
                  <a:schemeClr val="tx1"/>
                </a:solidFill>
                <a:latin typeface="+mn-lt"/>
                <a:ea typeface="+mn-ea"/>
                <a:cs typeface="+mn-cs"/>
              </a:rPr>
              <a:t>quotes</a:t>
            </a:r>
            <a:r>
              <a:rPr lang="it-IT" sz="1100" b="1" kern="1200" dirty="0" smtClean="0">
                <a:solidFill>
                  <a:schemeClr val="tx1"/>
                </a:solidFill>
                <a:latin typeface="+mn-lt"/>
                <a:ea typeface="+mn-ea"/>
                <a:cs typeface="+mn-cs"/>
              </a:rPr>
              <a:t> (").</a:t>
            </a:r>
          </a:p>
          <a:p>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Let's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print</a:t>
            </a:r>
            <a:r>
              <a:rPr lang="it-IT" sz="1100" b="1" kern="1200" dirty="0" smtClean="0">
                <a:solidFill>
                  <a:schemeClr val="tx1"/>
                </a:solidFill>
                <a:latin typeface="+mn-lt"/>
                <a:ea typeface="+mn-ea"/>
                <a:cs typeface="+mn-cs"/>
              </a:rPr>
              <a:t> the "</a:t>
            </a:r>
            <a:r>
              <a:rPr lang="it-IT" sz="1100" b="1" kern="1200" dirty="0" err="1" smtClean="0">
                <a:solidFill>
                  <a:schemeClr val="tx1"/>
                </a:solidFill>
                <a:latin typeface="+mn-lt"/>
                <a:ea typeface="+mn-ea"/>
                <a:cs typeface="+mn-cs"/>
              </a:rPr>
              <a:t>letter</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variable</a:t>
            </a:r>
            <a:r>
              <a:rPr lang="it-IT" sz="1100" b="1"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"letter = " &lt;&lt; letter &lt;&lt; </a:t>
            </a:r>
            <a:r>
              <a:rPr lang="en-US" sz="1100" kern="1200" dirty="0" err="1" smtClean="0">
                <a:solidFill>
                  <a:schemeClr val="tx1"/>
                </a:solidFill>
                <a:latin typeface="+mn-lt"/>
                <a:ea typeface="+mn-ea"/>
                <a:cs typeface="+mn-cs"/>
              </a:rPr>
              <a:t>endl</a:t>
            </a:r>
            <a:r>
              <a:rPr lang="en-US"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string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word</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Hello</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b="1" kern="1200" dirty="0" smtClean="0">
                <a:solidFill>
                  <a:schemeClr val="tx1"/>
                </a:solidFill>
                <a:latin typeface="+mn-lt"/>
                <a:ea typeface="+mn-ea"/>
                <a:cs typeface="+mn-cs"/>
              </a:rPr>
              <a:t>//This variable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called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word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and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of</a:t>
            </a:r>
            <a:r>
              <a:rPr lang="de-DE" sz="1100" b="1" kern="1200" dirty="0" smtClean="0">
                <a:solidFill>
                  <a:schemeClr val="tx1"/>
                </a:solidFill>
                <a:latin typeface="+mn-lt"/>
                <a:ea typeface="+mn-ea"/>
                <a:cs typeface="+mn-cs"/>
              </a:rPr>
              <a:t> type "</a:t>
            </a:r>
            <a:r>
              <a:rPr lang="de-DE" sz="1100" b="1" kern="1200" dirty="0" err="1" smtClean="0">
                <a:solidFill>
                  <a:schemeClr val="tx1"/>
                </a:solidFill>
                <a:latin typeface="+mn-lt"/>
                <a:ea typeface="+mn-ea"/>
                <a:cs typeface="+mn-cs"/>
              </a:rPr>
              <a:t>string</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//Strings </a:t>
            </a:r>
            <a:r>
              <a:rPr lang="de-DE" sz="1100" b="1" kern="1200" dirty="0" err="1" smtClean="0">
                <a:solidFill>
                  <a:schemeClr val="tx1"/>
                </a:solidFill>
                <a:latin typeface="+mn-lt"/>
                <a:ea typeface="+mn-ea"/>
                <a:cs typeface="+mn-cs"/>
              </a:rPr>
              <a:t>are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used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a:t>
            </a:r>
            <a:r>
              <a:rPr lang="de-DE" sz="1100" b="1" kern="1200" dirty="0" smtClean="0">
                <a:solidFill>
                  <a:schemeClr val="tx1"/>
                </a:solidFill>
                <a:latin typeface="+mn-lt"/>
                <a:ea typeface="+mn-ea"/>
                <a:cs typeface="+mn-cs"/>
              </a:rPr>
              <a:t> hold </a:t>
            </a:r>
            <a:r>
              <a:rPr lang="de-DE" sz="1100" b="1" kern="1200" dirty="0" err="1" smtClean="0">
                <a:solidFill>
                  <a:schemeClr val="tx1"/>
                </a:solidFill>
                <a:latin typeface="+mn-lt"/>
                <a:ea typeface="+mn-ea"/>
                <a:cs typeface="+mn-cs"/>
              </a:rPr>
              <a:t>strings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of</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characters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chars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together</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We've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already</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worked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with</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strings</a:t>
            </a:r>
            <a:r>
              <a:rPr lang="de-DE" sz="1100" b="1" kern="1200" dirty="0" smtClean="0">
                <a:solidFill>
                  <a:schemeClr val="tx1"/>
                </a:solidFill>
                <a:latin typeface="+mn-lt"/>
                <a:ea typeface="+mn-ea"/>
                <a:cs typeface="+mn-cs"/>
              </a:rPr>
              <a:t> in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previous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two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exercises</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Let's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print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one</a:t>
            </a:r>
            <a:r>
              <a:rPr lang="de-DE" sz="1100" b="1" kern="1200" dirty="0" smtClean="0">
                <a:solidFill>
                  <a:schemeClr val="tx1"/>
                </a:solidFill>
                <a:latin typeface="+mn-lt"/>
                <a:ea typeface="+mn-ea"/>
                <a:cs typeface="+mn-cs"/>
              </a:rPr>
              <a:t> out. </a:t>
            </a:r>
          </a:p>
          <a:p>
            <a:r>
              <a:rPr lang="de-DE" sz="1100" kern="1200" baseline="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"word = " &lt;&lt; word &lt;&lt; </a:t>
            </a:r>
            <a:r>
              <a:rPr lang="en-US" sz="1100" kern="1200" dirty="0" err="1" smtClean="0">
                <a:solidFill>
                  <a:schemeClr val="tx1"/>
                </a:solidFill>
                <a:latin typeface="+mn-lt"/>
                <a:ea typeface="+mn-ea"/>
                <a:cs typeface="+mn-cs"/>
              </a:rPr>
              <a:t>endl</a:t>
            </a:r>
            <a:r>
              <a:rPr lang="en-US"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bool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trueOrFalse</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true</a:t>
            </a:r>
            <a:r>
              <a:rPr lang="de-DE" sz="1100"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//This last variable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called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trueOrFalse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and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of</a:t>
            </a:r>
            <a:r>
              <a:rPr lang="de-DE" sz="1100" b="1" kern="1200" dirty="0" smtClean="0">
                <a:solidFill>
                  <a:schemeClr val="tx1"/>
                </a:solidFill>
                <a:latin typeface="+mn-lt"/>
                <a:ea typeface="+mn-ea"/>
                <a:cs typeface="+mn-cs"/>
              </a:rPr>
              <a:t> type "</a:t>
            </a:r>
            <a:r>
              <a:rPr lang="de-DE" sz="1100" b="1" kern="1200" dirty="0" err="1" smtClean="0">
                <a:solidFill>
                  <a:schemeClr val="tx1"/>
                </a:solidFill>
                <a:latin typeface="+mn-lt"/>
                <a:ea typeface="+mn-ea"/>
                <a:cs typeface="+mn-cs"/>
              </a:rPr>
              <a:t>bool</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boolean</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Bool</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types</a:t>
            </a:r>
            <a:r>
              <a:rPr lang="de-DE" sz="1100" b="1" kern="1200" dirty="0" smtClean="0">
                <a:solidFill>
                  <a:schemeClr val="tx1"/>
                </a:solidFill>
                <a:latin typeface="+mn-lt"/>
                <a:ea typeface="+mn-ea"/>
                <a:cs typeface="+mn-cs"/>
              </a:rPr>
              <a:t> hold </a:t>
            </a:r>
            <a:r>
              <a:rPr lang="de-DE" sz="1100" b="1" kern="1200" dirty="0" err="1" smtClean="0">
                <a:solidFill>
                  <a:schemeClr val="tx1"/>
                </a:solidFill>
                <a:latin typeface="+mn-lt"/>
                <a:ea typeface="+mn-ea"/>
                <a:cs typeface="+mn-cs"/>
              </a:rPr>
              <a:t>only</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two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values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true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false</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Bools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used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many</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things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including</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if</a:t>
            </a:r>
            <a:r>
              <a:rPr lang="de-DE" sz="1100" b="1" kern="1200" dirty="0" smtClean="0">
                <a:solidFill>
                  <a:schemeClr val="tx1"/>
                </a:solidFill>
                <a:latin typeface="+mn-lt"/>
                <a:ea typeface="+mn-ea"/>
                <a:cs typeface="+mn-cs"/>
              </a:rPr>
              <a:t>-statements" </a:t>
            </a:r>
            <a:r>
              <a:rPr lang="de-DE" sz="1100" b="1" kern="1200" dirty="0" err="1" smtClean="0">
                <a:solidFill>
                  <a:schemeClr val="tx1"/>
                </a:solidFill>
                <a:latin typeface="+mn-lt"/>
                <a:ea typeface="+mn-ea"/>
                <a:cs typeface="+mn-cs"/>
              </a:rPr>
              <a:t>which</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we</a:t>
            </a:r>
            <a:r>
              <a:rPr lang="de-DE" sz="1100" b="1" kern="1200" dirty="0" smtClean="0">
                <a:solidFill>
                  <a:schemeClr val="tx1"/>
                </a:solidFill>
                <a:latin typeface="+mn-lt"/>
                <a:ea typeface="+mn-ea"/>
                <a:cs typeface="+mn-cs"/>
              </a:rPr>
              <a:t> will</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talk</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about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later</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Let's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see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what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happens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when</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print</a:t>
            </a:r>
            <a:r>
              <a:rPr lang="de-DE" sz="1100" b="1" kern="1200" dirty="0" smtClean="0">
                <a:solidFill>
                  <a:schemeClr val="tx1"/>
                </a:solidFill>
                <a:latin typeface="+mn-lt"/>
                <a:ea typeface="+mn-ea"/>
                <a:cs typeface="+mn-cs"/>
              </a:rPr>
              <a:t> out </a:t>
            </a:r>
            <a:r>
              <a:rPr lang="de-DE" sz="1100" b="1" kern="1200" dirty="0" err="1" smtClean="0">
                <a:solidFill>
                  <a:schemeClr val="tx1"/>
                </a:solidFill>
                <a:latin typeface="+mn-lt"/>
                <a:ea typeface="+mn-ea"/>
                <a:cs typeface="+mn-cs"/>
              </a:rPr>
              <a:t>this</a:t>
            </a:r>
            <a:r>
              <a:rPr lang="de-DE" sz="1100" b="1" kern="1200" dirty="0" smtClean="0">
                <a:solidFill>
                  <a:schemeClr val="tx1"/>
                </a:solidFill>
                <a:latin typeface="+mn-lt"/>
                <a:ea typeface="+mn-ea"/>
                <a:cs typeface="+mn-cs"/>
              </a:rPr>
              <a:t> variable:</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trueOrFalse</a:t>
            </a:r>
            <a:r>
              <a:rPr lang="de-DE" sz="1100" kern="1200" dirty="0" smtClean="0">
                <a:solidFill>
                  <a:schemeClr val="tx1"/>
                </a:solidFill>
                <a:latin typeface="+mn-lt"/>
                <a:ea typeface="+mn-ea"/>
                <a:cs typeface="+mn-cs"/>
              </a:rPr>
              <a:t> = " &lt;&lt; </a:t>
            </a:r>
            <a:r>
              <a:rPr lang="de-DE" sz="1100" kern="1200" dirty="0" err="1" smtClean="0">
                <a:solidFill>
                  <a:schemeClr val="tx1"/>
                </a:solidFill>
                <a:latin typeface="+mn-lt"/>
                <a:ea typeface="+mn-ea"/>
                <a:cs typeface="+mn-cs"/>
              </a:rPr>
              <a:t>trueOrFalse</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endl</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b="1" kern="1200" dirty="0" smtClean="0">
                <a:solidFill>
                  <a:schemeClr val="tx1"/>
                </a:solidFill>
                <a:latin typeface="+mn-lt"/>
                <a:ea typeface="+mn-ea"/>
                <a:cs typeface="+mn-cs"/>
              </a:rPr>
              <a:t>//Note </a:t>
            </a:r>
            <a:r>
              <a:rPr lang="de-DE" sz="1100" b="1" kern="1200" dirty="0" err="1" smtClean="0">
                <a:solidFill>
                  <a:schemeClr val="tx1"/>
                </a:solidFill>
                <a:latin typeface="+mn-lt"/>
                <a:ea typeface="+mn-ea"/>
                <a:cs typeface="+mn-cs"/>
              </a:rPr>
              <a:t>that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variable </a:t>
            </a:r>
            <a:r>
              <a:rPr lang="de-DE" sz="1100" b="1" kern="1200" dirty="0" err="1" smtClean="0">
                <a:solidFill>
                  <a:schemeClr val="tx1"/>
                </a:solidFill>
                <a:latin typeface="+mn-lt"/>
                <a:ea typeface="+mn-ea"/>
                <a:cs typeface="+mn-cs"/>
              </a:rPr>
              <a:t>name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trueOrFalse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contains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three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words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true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Or</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and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False</a:t>
            </a:r>
            <a:r>
              <a:rPr lang="de-DE" sz="1100" b="1" kern="1200" dirty="0" smtClean="0">
                <a:solidFill>
                  <a:schemeClr val="tx1"/>
                </a:solidFill>
                <a:latin typeface="+mn-lt"/>
                <a:ea typeface="+mn-ea"/>
                <a:cs typeface="+mn-cs"/>
              </a:rPr>
              <a:t>". This </a:t>
            </a:r>
            <a:r>
              <a:rPr lang="de-DE" sz="1100" b="1" kern="1200" dirty="0" err="1" smtClean="0">
                <a:solidFill>
                  <a:schemeClr val="tx1"/>
                </a:solidFill>
                <a:latin typeface="+mn-lt"/>
                <a:ea typeface="+mn-ea"/>
                <a:cs typeface="+mn-cs"/>
              </a:rPr>
              <a:t>naming</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method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called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camelCase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because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each</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capital</a:t>
            </a:r>
            <a:endParaRPr lang="de-DE" sz="1100" b="1" kern="1200" dirty="0" smtClean="0">
              <a:solidFill>
                <a:schemeClr val="tx1"/>
              </a:solidFill>
              <a:latin typeface="+mn-lt"/>
              <a:ea typeface="+mn-ea"/>
              <a:cs typeface="+mn-cs"/>
            </a:endParaRP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letter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looks</a:t>
            </a:r>
            <a:r>
              <a:rPr lang="de-DE" sz="1100" b="1" kern="1200" dirty="0" smtClean="0">
                <a:solidFill>
                  <a:schemeClr val="tx1"/>
                </a:solidFill>
                <a:latin typeface="+mn-lt"/>
                <a:ea typeface="+mn-ea"/>
                <a:cs typeface="+mn-cs"/>
              </a:rPr>
              <a:t> like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hump</a:t>
            </a:r>
            <a:r>
              <a:rPr lang="de-DE" sz="1100" b="1" kern="1200" dirty="0" smtClean="0">
                <a:solidFill>
                  <a:schemeClr val="tx1"/>
                </a:solidFill>
                <a:latin typeface="+mn-lt"/>
                <a:ea typeface="+mn-ea"/>
                <a:cs typeface="+mn-cs"/>
              </a:rPr>
              <a:t> on a </a:t>
            </a:r>
            <a:r>
              <a:rPr lang="de-DE" sz="1100" b="1" kern="1200" dirty="0" err="1" smtClean="0">
                <a:solidFill>
                  <a:schemeClr val="tx1"/>
                </a:solidFill>
                <a:latin typeface="+mn-lt"/>
                <a:ea typeface="+mn-ea"/>
                <a:cs typeface="+mn-cs"/>
              </a:rPr>
              <a:t>camel</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Each</a:t>
            </a:r>
            <a:r>
              <a:rPr lang="de-DE" sz="1100" b="1" kern="1200" dirty="0" smtClean="0">
                <a:solidFill>
                  <a:schemeClr val="tx1"/>
                </a:solidFill>
                <a:latin typeface="+mn-lt"/>
                <a:ea typeface="+mn-ea"/>
                <a:cs typeface="+mn-cs"/>
              </a:rPr>
              <a:t> individual </a:t>
            </a:r>
            <a:r>
              <a:rPr lang="de-DE" sz="1100" b="1" kern="1200" dirty="0" err="1" smtClean="0">
                <a:solidFill>
                  <a:schemeClr val="tx1"/>
                </a:solidFill>
                <a:latin typeface="+mn-lt"/>
                <a:ea typeface="+mn-ea"/>
                <a:cs typeface="+mn-cs"/>
              </a:rPr>
              <a:t>word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except</a:t>
            </a:r>
            <a:endParaRPr lang="de-DE" sz="1100" b="1" kern="1200" dirty="0" smtClean="0">
              <a:solidFill>
                <a:schemeClr val="tx1"/>
              </a:solidFill>
              <a:latin typeface="+mn-lt"/>
              <a:ea typeface="+mn-ea"/>
              <a:cs typeface="+mn-cs"/>
            </a:endParaRP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first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one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captalized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help</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differentiate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them</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It's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common</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keep</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first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letter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of</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each</a:t>
            </a:r>
            <a:r>
              <a:rPr lang="de-DE" sz="1100" b="1" kern="1200" dirty="0" smtClean="0">
                <a:solidFill>
                  <a:schemeClr val="tx1"/>
                </a:solidFill>
                <a:latin typeface="+mn-lt"/>
                <a:ea typeface="+mn-ea"/>
                <a:cs typeface="+mn-cs"/>
              </a:rPr>
              <a:t> variable </a:t>
            </a:r>
            <a:r>
              <a:rPr lang="de-DE" sz="1100" b="1" kern="1200" dirty="0" err="1" smtClean="0">
                <a:solidFill>
                  <a:schemeClr val="tx1"/>
                </a:solidFill>
                <a:latin typeface="+mn-lt"/>
                <a:ea typeface="+mn-ea"/>
                <a:cs typeface="+mn-cs"/>
              </a:rPr>
              <a:t>name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lowercased</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because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uppercased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first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letters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normally</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reserved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something</a:t>
            </a:r>
            <a:endParaRPr lang="de-DE" sz="1100" b="1" kern="1200" dirty="0" smtClean="0">
              <a:solidFill>
                <a:schemeClr val="tx1"/>
              </a:solidFill>
              <a:latin typeface="+mn-lt"/>
              <a:ea typeface="+mn-ea"/>
              <a:cs typeface="+mn-cs"/>
            </a:endParaRP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called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classes</a:t>
            </a:r>
            <a:r>
              <a:rPr lang="de-DE" sz="1100" b="1"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return 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a:t>
            </a:r>
            <a:endParaRPr lang="en-US" dirty="0"/>
          </a:p>
        </p:txBody>
      </p:sp>
    </p:spTree>
    <p:extLst>
      <p:ext uri="{BB962C8B-B14F-4D97-AF65-F5344CB8AC3E}">
        <p14:creationId xmlns:p14="http://schemas.microsoft.com/office/powerpoint/2010/main" val="12921977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dirty="0" smtClean="0"/>
              <a:t>Here’s what we do next: </a:t>
            </a:r>
          </a:p>
          <a:p>
            <a:endParaRPr lang="en-US" b="0" dirty="0" smtClean="0"/>
          </a:p>
          <a:p>
            <a:r>
              <a:rPr lang="en-US" b="0" dirty="0" smtClean="0"/>
              <a:t>Copy everything, and paste it into a new text file if you want to save it. This is how</a:t>
            </a:r>
            <a:r>
              <a:rPr lang="en-US" b="0" baseline="0" dirty="0" smtClean="0"/>
              <a:t> we can save all of our work for this workshop, so that you can look at it later. You can look at your comments, and your implementation, so that when you go home, you can remember how you did everything. </a:t>
            </a:r>
            <a:endParaRPr lang="en-US" b="0" dirty="0" smtClean="0"/>
          </a:p>
          <a:p>
            <a:endParaRPr lang="en-US" b="0" dirty="0" smtClean="0"/>
          </a:p>
          <a:p>
            <a:r>
              <a:rPr lang="en-US" b="0" dirty="0" smtClean="0"/>
              <a:t>When</a:t>
            </a:r>
            <a:r>
              <a:rPr lang="en-US" b="0" baseline="0" dirty="0" smtClean="0"/>
              <a:t> your done, d</a:t>
            </a:r>
            <a:r>
              <a:rPr lang="en-US" b="0" dirty="0" smtClean="0"/>
              <a:t>elete this line in the compiler, so that we have a big empty space right here.</a:t>
            </a:r>
          </a:p>
          <a:p>
            <a:endParaRPr lang="en-US" b="0" dirty="0" smtClean="0"/>
          </a:p>
          <a:p>
            <a:r>
              <a:rPr lang="en-US" b="0" dirty="0" smtClean="0"/>
              <a:t>This</a:t>
            </a:r>
            <a:r>
              <a:rPr lang="en-US" b="0" baseline="0" dirty="0" smtClean="0"/>
              <a:t> is our clean slate. This is what I want us to start working with at the beginning of </a:t>
            </a:r>
            <a:r>
              <a:rPr lang="en-US" b="0" baseline="0" smtClean="0"/>
              <a:t>every project. </a:t>
            </a:r>
            <a:endParaRPr lang="en-US" b="0" dirty="0"/>
          </a:p>
        </p:txBody>
      </p:sp>
    </p:spTree>
    <p:extLst>
      <p:ext uri="{BB962C8B-B14F-4D97-AF65-F5344CB8AC3E}">
        <p14:creationId xmlns:p14="http://schemas.microsoft.com/office/powerpoint/2010/main" val="2128736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
        <p:cNvGrpSpPr/>
        <p:nvPr/>
      </p:nvGrpSpPr>
      <p:grpSpPr>
        <a:xfrm>
          <a:off x="0" y="0"/>
          <a:ext cx="0" cy="0"/>
          <a:chOff x="0" y="0"/>
          <a:chExt cx="0" cy="0"/>
        </a:xfrm>
      </p:grpSpPr>
      <p:sp>
        <p:nvSpPr>
          <p:cNvPr id="31" name="Shape 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088504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#include &lt;</a:t>
            </a:r>
            <a:r>
              <a:rPr lang="en-US" dirty="0" err="1" smtClean="0"/>
              <a:t>iostream</a:t>
            </a:r>
            <a:r>
              <a:rPr lang="en-US" dirty="0" smtClean="0"/>
              <a:t>&gt;</a:t>
            </a:r>
          </a:p>
          <a:p>
            <a:endParaRPr lang="en-US" dirty="0" smtClean="0"/>
          </a:p>
          <a:p>
            <a:r>
              <a:rPr lang="en-US" dirty="0" smtClean="0"/>
              <a:t>using namespace </a:t>
            </a:r>
            <a:r>
              <a:rPr lang="en-US" dirty="0" err="1" smtClean="0"/>
              <a:t>std</a:t>
            </a:r>
            <a:r>
              <a:rPr lang="en-US" dirty="0" smtClean="0"/>
              <a:t>; </a:t>
            </a:r>
          </a:p>
          <a:p>
            <a:endParaRPr lang="en-US" dirty="0" smtClean="0"/>
          </a:p>
          <a:p>
            <a:r>
              <a:rPr lang="en-US" dirty="0" err="1" smtClean="0"/>
              <a:t>int</a:t>
            </a:r>
            <a:r>
              <a:rPr lang="en-US" dirty="0" smtClean="0"/>
              <a:t> main() </a:t>
            </a:r>
          </a:p>
          <a:p>
            <a:r>
              <a:rPr lang="en-US" dirty="0" smtClean="0"/>
              <a:t>{</a:t>
            </a:r>
          </a:p>
          <a:p>
            <a:r>
              <a:rPr lang="en-US" dirty="0" smtClean="0"/>
              <a:t>   </a:t>
            </a:r>
          </a:p>
          <a:p>
            <a:r>
              <a:rPr lang="en-US" dirty="0" smtClean="0"/>
              <a:t>   </a:t>
            </a:r>
            <a:r>
              <a:rPr lang="en-US" b="1" dirty="0" smtClean="0"/>
              <a:t>//To </a:t>
            </a:r>
            <a:r>
              <a:rPr lang="en-US" b="1" dirty="0" err="1" smtClean="0"/>
              <a:t>recieve</a:t>
            </a:r>
            <a:r>
              <a:rPr lang="en-US" b="1" dirty="0" smtClean="0"/>
              <a:t> user input, you first need a variable to hold the user input.</a:t>
            </a:r>
          </a:p>
          <a:p>
            <a:r>
              <a:rPr lang="en-US" b="1" dirty="0" smtClean="0"/>
              <a:t>   //Let's make a string variable.</a:t>
            </a:r>
          </a:p>
          <a:p>
            <a:r>
              <a:rPr lang="en-US" b="1" dirty="0" smtClean="0"/>
              <a:t>   string </a:t>
            </a:r>
            <a:r>
              <a:rPr lang="en-US" b="1" dirty="0" err="1" smtClean="0"/>
              <a:t>userInput</a:t>
            </a:r>
            <a:r>
              <a:rPr lang="en-US" b="1" dirty="0" smtClean="0"/>
              <a:t> = "initialize";</a:t>
            </a:r>
          </a:p>
          <a:p>
            <a:r>
              <a:rPr lang="en-US" b="1" dirty="0" smtClean="0"/>
              <a:t>   //Why did we put the empty quotation marks? Well, very often it is </a:t>
            </a:r>
            <a:r>
              <a:rPr lang="en-US" b="1" dirty="0" err="1" smtClean="0"/>
              <a:t>neccessary</a:t>
            </a:r>
            <a:endParaRPr lang="en-US" b="1" dirty="0" smtClean="0"/>
          </a:p>
          <a:p>
            <a:r>
              <a:rPr lang="en-US" b="1" dirty="0" smtClean="0"/>
              <a:t>   //to do what's called initializing your variable. This means you need to give it</a:t>
            </a:r>
          </a:p>
          <a:p>
            <a:r>
              <a:rPr lang="en-US" b="1" dirty="0" smtClean="0"/>
              <a:t>   //an initial value.</a:t>
            </a:r>
          </a:p>
          <a:p>
            <a:r>
              <a:rPr lang="en-US" b="1" dirty="0" smtClean="0"/>
              <a:t>   //Variables are called variables because they can change what value they are holding.</a:t>
            </a:r>
          </a:p>
          <a:p>
            <a:r>
              <a:rPr lang="en-US" b="1" dirty="0" smtClean="0"/>
              <a:t>   //For example, we could change the value </a:t>
            </a:r>
            <a:r>
              <a:rPr lang="en-US" b="1" dirty="0" err="1" smtClean="0"/>
              <a:t>withing</a:t>
            </a:r>
            <a:r>
              <a:rPr lang="en-US" b="1" dirty="0" smtClean="0"/>
              <a:t> </a:t>
            </a:r>
            <a:r>
              <a:rPr lang="en-US" b="1" dirty="0" err="1" smtClean="0"/>
              <a:t>userInput</a:t>
            </a:r>
            <a:r>
              <a:rPr lang="en-US" b="1" dirty="0" smtClean="0"/>
              <a:t> with the</a:t>
            </a:r>
          </a:p>
          <a:p>
            <a:r>
              <a:rPr lang="en-US" b="1" dirty="0" smtClean="0"/>
              <a:t>   //following statement:</a:t>
            </a:r>
          </a:p>
          <a:p>
            <a:r>
              <a:rPr lang="en-US" b="1" dirty="0" smtClean="0"/>
              <a:t>   </a:t>
            </a:r>
            <a:r>
              <a:rPr lang="en-US" b="1" dirty="0" err="1" smtClean="0"/>
              <a:t>userInput</a:t>
            </a:r>
            <a:r>
              <a:rPr lang="en-US" b="1" dirty="0" smtClean="0"/>
              <a:t> = "New value";</a:t>
            </a:r>
          </a:p>
          <a:p>
            <a:r>
              <a:rPr lang="en-US" b="1" dirty="0" smtClean="0"/>
              <a:t>   //Now </a:t>
            </a:r>
            <a:r>
              <a:rPr lang="en-US" b="1" dirty="0" err="1" smtClean="0"/>
              <a:t>userInput</a:t>
            </a:r>
            <a:r>
              <a:rPr lang="en-US" b="1" dirty="0" smtClean="0"/>
              <a:t> holds the text "New value" rather that "initialize". This means</a:t>
            </a:r>
          </a:p>
          <a:p>
            <a:r>
              <a:rPr lang="en-US" b="1" dirty="0" smtClean="0"/>
              <a:t>   //we can set the variable to hold something the user inputs without a</a:t>
            </a:r>
          </a:p>
          <a:p>
            <a:r>
              <a:rPr lang="en-US" b="1" dirty="0" smtClean="0"/>
              <a:t>   //problem.</a:t>
            </a:r>
          </a:p>
          <a:p>
            <a:r>
              <a:rPr lang="en-US" dirty="0" smtClean="0"/>
              <a:t>   </a:t>
            </a:r>
          </a:p>
          <a:p>
            <a:r>
              <a:rPr lang="en-US" b="1" dirty="0" smtClean="0"/>
              <a:t>   //The second thing we need to get user input is to tell the user we need </a:t>
            </a:r>
            <a:r>
              <a:rPr lang="en-US" b="1" dirty="0" err="1" smtClean="0"/>
              <a:t>inupt</a:t>
            </a:r>
            <a:r>
              <a:rPr lang="en-US" b="1" dirty="0" smtClean="0"/>
              <a:t>.</a:t>
            </a:r>
          </a:p>
          <a:p>
            <a:r>
              <a:rPr lang="en-US" b="1" dirty="0" smtClean="0"/>
              <a:t>   //Otherwise how will they know to give us a value?</a:t>
            </a:r>
          </a:p>
          <a:p>
            <a:r>
              <a:rPr lang="en-US" b="1" dirty="0" smtClean="0"/>
              <a:t>   </a:t>
            </a:r>
            <a:r>
              <a:rPr lang="en-US" b="0" dirty="0" err="1" smtClean="0"/>
              <a:t>cout</a:t>
            </a:r>
            <a:r>
              <a:rPr lang="en-US" b="0" dirty="0" smtClean="0"/>
              <a:t> &lt;&lt; "Please enter a word (press enter when done):\n";</a:t>
            </a:r>
          </a:p>
          <a:p>
            <a:r>
              <a:rPr lang="en-US" b="1" dirty="0" smtClean="0"/>
              <a:t>   //We tell the user what we need, then tell them how to give it to us.</a:t>
            </a:r>
          </a:p>
          <a:p>
            <a:r>
              <a:rPr lang="en-US" dirty="0" smtClean="0"/>
              <a:t>   </a:t>
            </a:r>
          </a:p>
          <a:p>
            <a:r>
              <a:rPr lang="en-US" b="1" dirty="0" smtClean="0"/>
              <a:t>   //Now we need to accept the input. We do this with a "</a:t>
            </a:r>
            <a:r>
              <a:rPr lang="en-US" b="1" dirty="0" err="1" smtClean="0"/>
              <a:t>cin</a:t>
            </a:r>
            <a:r>
              <a:rPr lang="en-US" b="1" dirty="0" smtClean="0"/>
              <a:t>" statement.</a:t>
            </a:r>
          </a:p>
          <a:p>
            <a:r>
              <a:rPr lang="en-US" b="1" dirty="0" smtClean="0"/>
              <a:t>   //"</a:t>
            </a:r>
            <a:r>
              <a:rPr lang="en-US" b="1" dirty="0" err="1" smtClean="0"/>
              <a:t>cout</a:t>
            </a:r>
            <a:r>
              <a:rPr lang="en-US" b="1" dirty="0" smtClean="0"/>
              <a:t>" stands for "console out", and we use it for sending information to the</a:t>
            </a:r>
          </a:p>
          <a:p>
            <a:r>
              <a:rPr lang="en-US" b="1" dirty="0" smtClean="0"/>
              <a:t>   //console. What do you think "</a:t>
            </a:r>
            <a:r>
              <a:rPr lang="en-US" b="1" dirty="0" err="1" smtClean="0"/>
              <a:t>cin</a:t>
            </a:r>
            <a:r>
              <a:rPr lang="en-US" b="1" dirty="0" smtClean="0"/>
              <a:t>" stands for? </a:t>
            </a:r>
          </a:p>
          <a:p>
            <a:r>
              <a:rPr lang="en-US" dirty="0" smtClean="0"/>
              <a:t>   </a:t>
            </a:r>
            <a:r>
              <a:rPr lang="en-US" dirty="0" err="1" smtClean="0"/>
              <a:t>cin</a:t>
            </a:r>
            <a:r>
              <a:rPr lang="en-US" dirty="0" smtClean="0"/>
              <a:t> &gt;&gt; </a:t>
            </a:r>
            <a:r>
              <a:rPr lang="en-US" dirty="0" err="1" smtClean="0"/>
              <a:t>userInput</a:t>
            </a:r>
            <a:r>
              <a:rPr lang="en-US" dirty="0" smtClean="0"/>
              <a:t>;</a:t>
            </a:r>
          </a:p>
          <a:p>
            <a:r>
              <a:rPr lang="en-US" b="1" dirty="0" smtClean="0"/>
              <a:t>   //Here, we use the "</a:t>
            </a:r>
            <a:r>
              <a:rPr lang="en-US" b="1" dirty="0" err="1" smtClean="0"/>
              <a:t>cin</a:t>
            </a:r>
            <a:r>
              <a:rPr lang="en-US" b="1" dirty="0" smtClean="0"/>
              <a:t>" (which stands for "console in") statement to begin</a:t>
            </a:r>
          </a:p>
          <a:p>
            <a:r>
              <a:rPr lang="en-US" b="1" dirty="0" smtClean="0"/>
              <a:t>   //receiving user input. </a:t>
            </a:r>
          </a:p>
          <a:p>
            <a:r>
              <a:rPr lang="en-US" b="1" dirty="0" smtClean="0"/>
              <a:t>   //We use the &gt;&gt; symbol to indicate the start of the statement.</a:t>
            </a:r>
          </a:p>
          <a:p>
            <a:r>
              <a:rPr lang="en-US" b="1" dirty="0" smtClean="0"/>
              <a:t>   //Then we list the variable we want the information to be stored in.</a:t>
            </a:r>
          </a:p>
          <a:p>
            <a:r>
              <a:rPr lang="en-US" b="1" dirty="0" smtClean="0"/>
              <a:t>   //In this case, we use the "</a:t>
            </a:r>
            <a:r>
              <a:rPr lang="en-US" b="1" dirty="0" err="1" smtClean="0"/>
              <a:t>userInput</a:t>
            </a:r>
            <a:r>
              <a:rPr lang="en-US" b="1" dirty="0" smtClean="0"/>
              <a:t>" variable. </a:t>
            </a:r>
          </a:p>
          <a:p>
            <a:r>
              <a:rPr lang="en-US" dirty="0" smtClean="0"/>
              <a:t>   </a:t>
            </a:r>
          </a:p>
          <a:p>
            <a:r>
              <a:rPr lang="en-US" b="1" dirty="0" smtClean="0"/>
              <a:t>   //Let's say the user input the word "dog". Now </a:t>
            </a:r>
            <a:r>
              <a:rPr lang="en-US" b="1" dirty="0" err="1" smtClean="0"/>
              <a:t>userInput</a:t>
            </a:r>
            <a:r>
              <a:rPr lang="en-US" b="1" dirty="0" smtClean="0"/>
              <a:t> holds the value "dog"</a:t>
            </a:r>
          </a:p>
          <a:p>
            <a:r>
              <a:rPr lang="en-US" b="1" dirty="0" smtClean="0"/>
              <a:t>   //instead of holding "New value".</a:t>
            </a:r>
          </a:p>
          <a:p>
            <a:r>
              <a:rPr lang="en-US" dirty="0" smtClean="0"/>
              <a:t>   </a:t>
            </a:r>
          </a:p>
          <a:p>
            <a:r>
              <a:rPr lang="en-US" dirty="0" smtClean="0"/>
              <a:t>   </a:t>
            </a:r>
            <a:r>
              <a:rPr lang="en-US" b="1" dirty="0" smtClean="0"/>
              <a:t>//Finally, we need to output a confirmation message to the user.</a:t>
            </a:r>
          </a:p>
          <a:p>
            <a:r>
              <a:rPr lang="en-US" b="1" dirty="0" smtClean="0"/>
              <a:t>   //We do this so that the user knows the program got the information correctly.</a:t>
            </a:r>
          </a:p>
          <a:p>
            <a:r>
              <a:rPr lang="en-US" b="1" dirty="0" smtClean="0"/>
              <a:t>   //This is not exactly </a:t>
            </a:r>
            <a:r>
              <a:rPr lang="en-US" b="1" dirty="0" err="1" smtClean="0"/>
              <a:t>neccessary</a:t>
            </a:r>
            <a:r>
              <a:rPr lang="en-US" b="1" dirty="0" smtClean="0"/>
              <a:t>, but it is a common convention to do so.</a:t>
            </a:r>
          </a:p>
          <a:p>
            <a:r>
              <a:rPr lang="en-US" dirty="0" smtClean="0"/>
              <a:t>   </a:t>
            </a:r>
            <a:r>
              <a:rPr lang="en-US" dirty="0" err="1" smtClean="0"/>
              <a:t>cout</a:t>
            </a:r>
            <a:r>
              <a:rPr lang="en-US" dirty="0" smtClean="0"/>
              <a:t> &lt;&lt; "You input: " &lt;&lt; </a:t>
            </a:r>
            <a:r>
              <a:rPr lang="en-US" dirty="0" err="1" smtClean="0"/>
              <a:t>userInput</a:t>
            </a:r>
            <a:r>
              <a:rPr lang="en-US" dirty="0" smtClean="0"/>
              <a:t> &lt;&lt; ".\n";</a:t>
            </a:r>
          </a:p>
          <a:p>
            <a:r>
              <a:rPr lang="en-US" b="1" dirty="0" smtClean="0"/>
              <a:t>   //And we're done!</a:t>
            </a:r>
          </a:p>
          <a:p>
            <a:r>
              <a:rPr lang="en-US" b="1" dirty="0" smtClean="0"/>
              <a:t>   //Notice how we put a period at the end of the sentence, and created a new line</a:t>
            </a:r>
          </a:p>
          <a:p>
            <a:r>
              <a:rPr lang="en-US" b="1" dirty="0" smtClean="0"/>
              <a:t>   //when the sentence was over. </a:t>
            </a:r>
          </a:p>
          <a:p>
            <a:r>
              <a:rPr lang="en-US" dirty="0" smtClean="0"/>
              <a:t>   </a:t>
            </a:r>
          </a:p>
          <a:p>
            <a:r>
              <a:rPr lang="en-US" dirty="0" smtClean="0"/>
              <a:t>   return 0; </a:t>
            </a:r>
          </a:p>
          <a:p>
            <a:r>
              <a:rPr lang="en-US" dirty="0" smtClean="0"/>
              <a:t>    </a:t>
            </a:r>
          </a:p>
          <a:p>
            <a:r>
              <a:rPr lang="en-US" dirty="0" smtClean="0"/>
              <a:t>}</a:t>
            </a:r>
            <a:endParaRPr lang="en-US" dirty="0"/>
          </a:p>
        </p:txBody>
      </p:sp>
    </p:spTree>
    <p:extLst>
      <p:ext uri="{BB962C8B-B14F-4D97-AF65-F5344CB8AC3E}">
        <p14:creationId xmlns:p14="http://schemas.microsoft.com/office/powerpoint/2010/main" val="15262726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#include &lt;</a:t>
            </a:r>
            <a:r>
              <a:rPr lang="en-US" dirty="0" err="1" smtClean="0"/>
              <a:t>iostream</a:t>
            </a:r>
            <a:r>
              <a:rPr lang="en-US" dirty="0" smtClean="0"/>
              <a:t>&gt;</a:t>
            </a:r>
          </a:p>
          <a:p>
            <a:endParaRPr lang="en-US" dirty="0" smtClean="0"/>
          </a:p>
          <a:p>
            <a:r>
              <a:rPr lang="en-US" dirty="0" smtClean="0"/>
              <a:t>using namespace </a:t>
            </a:r>
            <a:r>
              <a:rPr lang="en-US" dirty="0" err="1" smtClean="0"/>
              <a:t>std</a:t>
            </a:r>
            <a:r>
              <a:rPr lang="en-US" dirty="0" smtClean="0"/>
              <a:t>; </a:t>
            </a:r>
          </a:p>
          <a:p>
            <a:endParaRPr lang="en-US" dirty="0" smtClean="0"/>
          </a:p>
          <a:p>
            <a:r>
              <a:rPr lang="en-US" dirty="0" err="1" smtClean="0"/>
              <a:t>int</a:t>
            </a:r>
            <a:r>
              <a:rPr lang="en-US" dirty="0" smtClean="0"/>
              <a:t> main() </a:t>
            </a:r>
          </a:p>
          <a:p>
            <a:r>
              <a:rPr lang="en-US" dirty="0" smtClean="0"/>
              <a:t>{</a:t>
            </a:r>
          </a:p>
          <a:p>
            <a:r>
              <a:rPr lang="en-US" dirty="0" smtClean="0"/>
              <a:t>   </a:t>
            </a:r>
          </a:p>
          <a:p>
            <a:r>
              <a:rPr lang="en-US" b="1" dirty="0" smtClean="0"/>
              <a:t>   //This is an example of how the program could go.</a:t>
            </a:r>
          </a:p>
          <a:p>
            <a:r>
              <a:rPr lang="en-US" b="1" dirty="0" smtClean="0"/>
              <a:t>   </a:t>
            </a:r>
          </a:p>
          <a:p>
            <a:r>
              <a:rPr lang="en-US" b="1" dirty="0" smtClean="0"/>
              <a:t>   //Create a variable to hold the user's name:</a:t>
            </a:r>
          </a:p>
          <a:p>
            <a:r>
              <a:rPr lang="en-US" dirty="0" smtClean="0"/>
              <a:t>   string </a:t>
            </a:r>
            <a:r>
              <a:rPr lang="en-US" dirty="0" err="1" smtClean="0"/>
              <a:t>userName</a:t>
            </a:r>
            <a:r>
              <a:rPr lang="en-US" dirty="0" smtClean="0"/>
              <a:t> = "Linus"; </a:t>
            </a:r>
            <a:r>
              <a:rPr lang="en-US" b="1" dirty="0" smtClean="0"/>
              <a:t>//Initialize the variable to hold a random string</a:t>
            </a:r>
          </a:p>
          <a:p>
            <a:r>
              <a:rPr lang="en-US" dirty="0" smtClean="0"/>
              <a:t>   </a:t>
            </a:r>
          </a:p>
          <a:p>
            <a:r>
              <a:rPr lang="en-US" dirty="0" smtClean="0"/>
              <a:t>   </a:t>
            </a:r>
            <a:r>
              <a:rPr lang="en-US" b="1" dirty="0" smtClean="0"/>
              <a:t>//Ask the user to input their name:</a:t>
            </a:r>
          </a:p>
          <a:p>
            <a:r>
              <a:rPr lang="en-US" dirty="0" smtClean="0"/>
              <a:t>   </a:t>
            </a:r>
            <a:r>
              <a:rPr lang="en-US" dirty="0" err="1" smtClean="0"/>
              <a:t>cout</a:t>
            </a:r>
            <a:r>
              <a:rPr lang="en-US" dirty="0" smtClean="0"/>
              <a:t> &lt;&lt; "Please enter your name:\n";</a:t>
            </a:r>
          </a:p>
          <a:p>
            <a:r>
              <a:rPr lang="en-US" dirty="0" smtClean="0"/>
              <a:t>   </a:t>
            </a:r>
          </a:p>
          <a:p>
            <a:r>
              <a:rPr lang="en-US" dirty="0" smtClean="0"/>
              <a:t>   </a:t>
            </a:r>
            <a:r>
              <a:rPr lang="en-US" b="1" dirty="0" smtClean="0"/>
              <a:t>//Get the input from the user:</a:t>
            </a:r>
          </a:p>
          <a:p>
            <a:r>
              <a:rPr lang="en-US" dirty="0" smtClean="0"/>
              <a:t>   </a:t>
            </a:r>
            <a:r>
              <a:rPr lang="en-US" dirty="0" err="1" smtClean="0"/>
              <a:t>cin</a:t>
            </a:r>
            <a:r>
              <a:rPr lang="en-US" dirty="0" smtClean="0"/>
              <a:t> &gt;&gt; </a:t>
            </a:r>
            <a:r>
              <a:rPr lang="en-US" dirty="0" err="1" smtClean="0"/>
              <a:t>userName</a:t>
            </a:r>
            <a:r>
              <a:rPr lang="en-US" dirty="0" smtClean="0"/>
              <a:t>;</a:t>
            </a:r>
          </a:p>
          <a:p>
            <a:r>
              <a:rPr lang="en-US" dirty="0" smtClean="0"/>
              <a:t>   </a:t>
            </a:r>
          </a:p>
          <a:p>
            <a:r>
              <a:rPr lang="en-US" b="1" dirty="0" smtClean="0"/>
              <a:t>   //Say Hello!</a:t>
            </a:r>
          </a:p>
          <a:p>
            <a:r>
              <a:rPr lang="en-US" dirty="0" smtClean="0"/>
              <a:t>   </a:t>
            </a:r>
            <a:r>
              <a:rPr lang="en-US" dirty="0" err="1" smtClean="0"/>
              <a:t>cout</a:t>
            </a:r>
            <a:r>
              <a:rPr lang="en-US" dirty="0" smtClean="0"/>
              <a:t> &lt;&lt; "Hello, " &lt;&lt; </a:t>
            </a:r>
            <a:r>
              <a:rPr lang="en-US" dirty="0" err="1" smtClean="0"/>
              <a:t>userName</a:t>
            </a:r>
            <a:r>
              <a:rPr lang="en-US" dirty="0" smtClean="0"/>
              <a:t> &lt;&lt; "!\n";</a:t>
            </a:r>
          </a:p>
          <a:p>
            <a:r>
              <a:rPr lang="en-US" dirty="0" smtClean="0"/>
              <a:t>   </a:t>
            </a:r>
          </a:p>
          <a:p>
            <a:r>
              <a:rPr lang="en-US" dirty="0" smtClean="0"/>
              <a:t>   return 0; </a:t>
            </a:r>
          </a:p>
          <a:p>
            <a:r>
              <a:rPr lang="en-US" dirty="0" smtClean="0"/>
              <a:t>    </a:t>
            </a:r>
          </a:p>
          <a:p>
            <a:r>
              <a:rPr lang="en-US" dirty="0" smtClean="0"/>
              <a:t>}</a:t>
            </a:r>
            <a:endParaRPr lang="en-US" dirty="0"/>
          </a:p>
        </p:txBody>
      </p:sp>
    </p:spTree>
    <p:extLst>
      <p:ext uri="{BB962C8B-B14F-4D97-AF65-F5344CB8AC3E}">
        <p14:creationId xmlns:p14="http://schemas.microsoft.com/office/powerpoint/2010/main" val="10252992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kern="1200" dirty="0" smtClean="0">
                <a:solidFill>
                  <a:schemeClr val="tx1"/>
                </a:solidFill>
                <a:latin typeface="+mn-lt"/>
                <a:ea typeface="+mn-ea"/>
                <a:cs typeface="+mn-cs"/>
              </a:rPr>
              <a:t>#include &lt;</a:t>
            </a:r>
            <a:r>
              <a:rPr lang="en-US" sz="1100" kern="1200" dirty="0" err="1" smtClean="0">
                <a:solidFill>
                  <a:schemeClr val="tx1"/>
                </a:solidFill>
                <a:latin typeface="+mn-lt"/>
                <a:ea typeface="+mn-ea"/>
                <a:cs typeface="+mn-cs"/>
              </a:rPr>
              <a:t>iostream</a:t>
            </a:r>
            <a:r>
              <a:rPr lang="en-US" sz="1100" kern="1200" dirty="0" smtClean="0">
                <a:solidFill>
                  <a:schemeClr val="tx1"/>
                </a:solidFill>
                <a:latin typeface="+mn-lt"/>
                <a:ea typeface="+mn-ea"/>
                <a:cs typeface="+mn-cs"/>
              </a:rPr>
              <a:t>&gt;</a:t>
            </a:r>
          </a:p>
          <a:p>
            <a:endParaRPr lang="en-US" sz="1100" kern="1200" dirty="0" smtClean="0">
              <a:solidFill>
                <a:schemeClr val="tx1"/>
              </a:solidFill>
              <a:latin typeface="+mn-lt"/>
              <a:ea typeface="+mn-ea"/>
              <a:cs typeface="+mn-cs"/>
            </a:endParaRPr>
          </a:p>
          <a:p>
            <a:r>
              <a:rPr lang="en-US" sz="1100" kern="1200" dirty="0" smtClean="0">
                <a:solidFill>
                  <a:schemeClr val="tx1"/>
                </a:solidFill>
                <a:latin typeface="+mn-lt"/>
                <a:ea typeface="+mn-ea"/>
                <a:cs typeface="+mn-cs"/>
              </a:rPr>
              <a:t>using namespace </a:t>
            </a:r>
            <a:r>
              <a:rPr lang="en-US" sz="1100" kern="1200" dirty="0" err="1" smtClean="0">
                <a:solidFill>
                  <a:schemeClr val="tx1"/>
                </a:solidFill>
                <a:latin typeface="+mn-lt"/>
                <a:ea typeface="+mn-ea"/>
                <a:cs typeface="+mn-cs"/>
              </a:rPr>
              <a:t>std</a:t>
            </a:r>
            <a:r>
              <a:rPr lang="en-US" sz="1100" kern="1200" dirty="0" smtClean="0">
                <a:solidFill>
                  <a:schemeClr val="tx1"/>
                </a:solidFill>
                <a:latin typeface="+mn-lt"/>
                <a:ea typeface="+mn-ea"/>
                <a:cs typeface="+mn-cs"/>
              </a:rPr>
              <a:t>;</a:t>
            </a:r>
          </a:p>
          <a:p>
            <a:endParaRPr lang="en-US" sz="1100" kern="1200" dirty="0" smtClean="0">
              <a:solidFill>
                <a:schemeClr val="tx1"/>
              </a:solidFill>
              <a:latin typeface="+mn-lt"/>
              <a:ea typeface="+mn-ea"/>
              <a:cs typeface="+mn-cs"/>
            </a:endParaRPr>
          </a:p>
          <a:p>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main()</a:t>
            </a:r>
          </a:p>
          <a:p>
            <a:r>
              <a:rPr lang="en-US"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a:t>
            </a:r>
            <a:r>
              <a:rPr lang="en-US" sz="1100" b="1" kern="1200" dirty="0" smtClean="0">
                <a:solidFill>
                  <a:schemeClr val="tx1"/>
                </a:solidFill>
                <a:latin typeface="+mn-lt"/>
                <a:ea typeface="+mn-ea"/>
                <a:cs typeface="+mn-cs"/>
              </a:rPr>
              <a:t>//In this program, we will be working with variables. Variables are words that you</a:t>
            </a:r>
          </a:p>
          <a:p>
            <a:r>
              <a:rPr lang="en-US" sz="1100" b="1" kern="1200" dirty="0" smtClean="0">
                <a:solidFill>
                  <a:schemeClr val="tx1"/>
                </a:solidFill>
                <a:latin typeface="+mn-lt"/>
                <a:ea typeface="+mn-ea"/>
                <a:cs typeface="+mn-cs"/>
              </a:rPr>
              <a:t>    //use in a program to hold different types of data.</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b="1" kern="1200" dirty="0" smtClean="0">
                <a:solidFill>
                  <a:schemeClr val="tx1"/>
                </a:solidFill>
                <a:latin typeface="+mn-lt"/>
                <a:ea typeface="+mn-ea"/>
                <a:cs typeface="+mn-cs"/>
              </a:rPr>
              <a:t>//</a:t>
            </a:r>
            <a:r>
              <a:rPr lang="de-DE" sz="1100" b="1" kern="1200" dirty="0" err="1" smtClean="0">
                <a:solidFill>
                  <a:schemeClr val="tx1"/>
                </a:solidFill>
                <a:latin typeface="+mn-lt"/>
                <a:ea typeface="+mn-ea"/>
                <a:cs typeface="+mn-cs"/>
              </a:rPr>
              <a:t>For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example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variable </a:t>
            </a:r>
            <a:r>
              <a:rPr lang="de-DE" sz="1100" b="1" kern="1200" dirty="0" err="1" smtClean="0">
                <a:solidFill>
                  <a:schemeClr val="tx1"/>
                </a:solidFill>
                <a:latin typeface="+mn-lt"/>
                <a:ea typeface="+mn-ea"/>
                <a:cs typeface="+mn-cs"/>
              </a:rPr>
              <a:t>below</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called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number</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//This variable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defined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contain</a:t>
            </a:r>
            <a:r>
              <a:rPr lang="de-DE" sz="1100" b="1" kern="1200" dirty="0" smtClean="0">
                <a:solidFill>
                  <a:schemeClr val="tx1"/>
                </a:solidFill>
                <a:latin typeface="+mn-lt"/>
                <a:ea typeface="+mn-ea"/>
                <a:cs typeface="+mn-cs"/>
              </a:rPr>
              <a:t> an "</a:t>
            </a:r>
            <a:r>
              <a:rPr lang="de-DE" sz="1100" b="1" kern="1200" dirty="0" err="1" smtClean="0">
                <a:solidFill>
                  <a:schemeClr val="tx1"/>
                </a:solidFill>
                <a:latin typeface="+mn-lt"/>
                <a:ea typeface="+mn-ea"/>
                <a:cs typeface="+mn-cs"/>
              </a:rPr>
              <a:t>int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or</a:t>
            </a:r>
            <a:r>
              <a:rPr lang="de-DE" sz="1100" b="1" kern="1200" dirty="0" smtClean="0">
                <a:solidFill>
                  <a:schemeClr val="tx1"/>
                </a:solidFill>
                <a:latin typeface="+mn-lt"/>
                <a:ea typeface="+mn-ea"/>
                <a:cs typeface="+mn-cs"/>
              </a:rPr>
              <a:t> an "integer" </a:t>
            </a:r>
            <a:r>
              <a:rPr lang="de-DE" sz="1100" b="1" kern="1200" dirty="0" err="1" smtClean="0">
                <a:solidFill>
                  <a:schemeClr val="tx1"/>
                </a:solidFill>
                <a:latin typeface="+mn-lt"/>
                <a:ea typeface="+mn-ea"/>
                <a:cs typeface="+mn-cs"/>
              </a:rPr>
              <a:t>value</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int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one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of</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many</a:t>
            </a:r>
            <a:r>
              <a:rPr lang="de-DE" sz="1100" b="1" kern="1200" dirty="0" smtClean="0">
                <a:solidFill>
                  <a:schemeClr val="tx1"/>
                </a:solidFill>
                <a:latin typeface="+mn-lt"/>
                <a:ea typeface="+mn-ea"/>
                <a:cs typeface="+mn-cs"/>
              </a:rPr>
              <a:t> Data </a:t>
            </a:r>
            <a:r>
              <a:rPr lang="de-DE" sz="1100" b="1" kern="1200" dirty="0" err="1" smtClean="0">
                <a:solidFill>
                  <a:schemeClr val="tx1"/>
                </a:solidFill>
                <a:latin typeface="+mn-lt"/>
                <a:ea typeface="+mn-ea"/>
                <a:cs typeface="+mn-cs"/>
              </a:rPr>
              <a:t>Types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found</a:t>
            </a:r>
            <a:r>
              <a:rPr lang="de-DE" sz="1100" b="1" kern="1200" dirty="0" smtClean="0">
                <a:solidFill>
                  <a:schemeClr val="tx1"/>
                </a:solidFill>
                <a:latin typeface="+mn-lt"/>
                <a:ea typeface="+mn-ea"/>
                <a:cs typeface="+mn-cs"/>
              </a:rPr>
              <a:t> in </a:t>
            </a:r>
            <a:r>
              <a:rPr lang="de-DE" sz="1100" b="1" kern="1200" dirty="0" err="1" smtClean="0">
                <a:solidFill>
                  <a:schemeClr val="tx1"/>
                </a:solidFill>
                <a:latin typeface="+mn-lt"/>
                <a:ea typeface="+mn-ea"/>
                <a:cs typeface="+mn-cs"/>
              </a:rPr>
              <a:t>programming</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some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more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below</a:t>
            </a:r>
            <a:r>
              <a:rPr lang="de-DE" sz="1100" b="1"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number = 21;</a:t>
            </a:r>
          </a:p>
          <a:p>
            <a:r>
              <a:rPr lang="en-US" sz="1100" kern="1200" dirty="0" smtClean="0">
                <a:solidFill>
                  <a:schemeClr val="tx1"/>
                </a:solidFill>
                <a:latin typeface="+mn-lt"/>
                <a:ea typeface="+mn-ea"/>
                <a:cs typeface="+mn-cs"/>
              </a:rPr>
              <a:t>    </a:t>
            </a:r>
            <a:r>
              <a:rPr lang="en-US" sz="1100" b="1" kern="1200" dirty="0" smtClean="0">
                <a:solidFill>
                  <a:schemeClr val="tx1"/>
                </a:solidFill>
                <a:latin typeface="+mn-lt"/>
                <a:ea typeface="+mn-ea"/>
                <a:cs typeface="+mn-cs"/>
              </a:rPr>
              <a:t>//This specific variable, "number", contains the value 21.</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"number = " &lt;&lt; number &lt;&lt; </a:t>
            </a:r>
            <a:r>
              <a:rPr lang="en-US" sz="1100" kern="1200" dirty="0" err="1" smtClean="0">
                <a:solidFill>
                  <a:schemeClr val="tx1"/>
                </a:solidFill>
                <a:latin typeface="+mn-lt"/>
                <a:ea typeface="+mn-ea"/>
                <a:cs typeface="+mn-cs"/>
              </a:rPr>
              <a:t>endl</a:t>
            </a:r>
            <a:r>
              <a:rPr lang="en-US"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a:t>
            </a:r>
            <a:r>
              <a:rPr lang="en-US" sz="1100" b="1" kern="1200" dirty="0" smtClean="0">
                <a:solidFill>
                  <a:schemeClr val="tx1"/>
                </a:solidFill>
                <a:latin typeface="+mn-lt"/>
                <a:ea typeface="+mn-ea"/>
                <a:cs typeface="+mn-cs"/>
              </a:rPr>
              <a:t>//Now we are going to print the value contained inside of "number" to the console.</a:t>
            </a:r>
          </a:p>
          <a:p>
            <a:r>
              <a:rPr lang="en-US" sz="1100" b="1" kern="1200" dirty="0" smtClean="0">
                <a:solidFill>
                  <a:schemeClr val="tx1"/>
                </a:solidFill>
                <a:latin typeface="+mn-lt"/>
                <a:ea typeface="+mn-ea"/>
                <a:cs typeface="+mn-cs"/>
              </a:rPr>
              <a:t>    //First we make the </a:t>
            </a:r>
            <a:r>
              <a:rPr lang="en-US" sz="1100" b="1" kern="1200" dirty="0" err="1" smtClean="0">
                <a:solidFill>
                  <a:schemeClr val="tx1"/>
                </a:solidFill>
                <a:latin typeface="+mn-lt"/>
                <a:ea typeface="+mn-ea"/>
                <a:cs typeface="+mn-cs"/>
              </a:rPr>
              <a:t>cout</a:t>
            </a:r>
            <a:r>
              <a:rPr lang="en-US" sz="1100" b="1" kern="1200" dirty="0" smtClean="0">
                <a:solidFill>
                  <a:schemeClr val="tx1"/>
                </a:solidFill>
                <a:latin typeface="+mn-lt"/>
                <a:ea typeface="+mn-ea"/>
                <a:cs typeface="+mn-cs"/>
              </a:rPr>
              <a:t> statement print a word, then we</a:t>
            </a:r>
          </a:p>
          <a:p>
            <a:r>
              <a:rPr lang="en-US" sz="1100" b="1" kern="1200" dirty="0" smtClean="0">
                <a:solidFill>
                  <a:schemeClr val="tx1"/>
                </a:solidFill>
                <a:latin typeface="+mn-lt"/>
                <a:ea typeface="+mn-ea"/>
                <a:cs typeface="+mn-cs"/>
              </a:rPr>
              <a:t>    //make it print our "number variable". Notice the empty space after the (=) and</a:t>
            </a:r>
          </a:p>
          <a:p>
            <a:r>
              <a:rPr lang="en-US" sz="1100" b="1" kern="1200" dirty="0" smtClean="0">
                <a:solidFill>
                  <a:schemeClr val="tx1"/>
                </a:solidFill>
                <a:latin typeface="+mn-lt"/>
                <a:ea typeface="+mn-ea"/>
                <a:cs typeface="+mn-cs"/>
              </a:rPr>
              <a:t>    //before the ("). This makes it so that the console prints</a:t>
            </a:r>
          </a:p>
          <a:p>
            <a:r>
              <a:rPr lang="en-US" sz="1100" b="1" kern="1200" dirty="0" smtClean="0">
                <a:solidFill>
                  <a:schemeClr val="tx1"/>
                </a:solidFill>
                <a:latin typeface="+mn-lt"/>
                <a:ea typeface="+mn-ea"/>
                <a:cs typeface="+mn-cs"/>
              </a:rPr>
              <a:t>    //"number = 21" rather than "number =21". See the difference?</a:t>
            </a:r>
          </a:p>
          <a:p>
            <a:r>
              <a:rPr lang="en-US" sz="1100" b="1" kern="1200" dirty="0" smtClean="0">
                <a:solidFill>
                  <a:schemeClr val="tx1"/>
                </a:solidFill>
                <a:latin typeface="+mn-lt"/>
                <a:ea typeface="+mn-ea"/>
                <a:cs typeface="+mn-cs"/>
              </a:rPr>
              <a:t>    //Also notice that we don't put our "number" variable in quotes. This is because</a:t>
            </a:r>
          </a:p>
          <a:p>
            <a:r>
              <a:rPr lang="en-US" sz="1100" b="1" kern="1200" dirty="0" smtClean="0">
                <a:solidFill>
                  <a:schemeClr val="tx1"/>
                </a:solidFill>
                <a:latin typeface="+mn-lt"/>
                <a:ea typeface="+mn-ea"/>
                <a:cs typeface="+mn-cs"/>
              </a:rPr>
              <a:t>    //we want the console to print the value contained within "number",</a:t>
            </a:r>
          </a:p>
          <a:p>
            <a:r>
              <a:rPr lang="en-US" sz="1100" b="1" kern="1200" dirty="0" smtClean="0">
                <a:solidFill>
                  <a:schemeClr val="tx1"/>
                </a:solidFill>
                <a:latin typeface="+mn-lt"/>
                <a:ea typeface="+mn-ea"/>
                <a:cs typeface="+mn-cs"/>
              </a:rPr>
              <a:t>    //not the characters n, u, m, b, e, and r.</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it-IT" sz="1100" kern="1200" dirty="0" smtClean="0">
                <a:solidFill>
                  <a:schemeClr val="tx1"/>
                </a:solidFill>
                <a:latin typeface="+mn-lt"/>
                <a:ea typeface="+mn-ea"/>
                <a:cs typeface="+mn-cs"/>
              </a:rPr>
              <a:t>    double </a:t>
            </a:r>
            <a:r>
              <a:rPr lang="it-IT" sz="1100" kern="1200" dirty="0" err="1" smtClean="0">
                <a:solidFill>
                  <a:schemeClr val="tx1"/>
                </a:solidFill>
                <a:latin typeface="+mn-lt"/>
                <a:ea typeface="+mn-ea"/>
                <a:cs typeface="+mn-cs"/>
              </a:rPr>
              <a:t>decimal</a:t>
            </a:r>
            <a:r>
              <a:rPr lang="it-IT" sz="1100" kern="1200" dirty="0" smtClean="0">
                <a:solidFill>
                  <a:schemeClr val="tx1"/>
                </a:solidFill>
                <a:latin typeface="+mn-lt"/>
                <a:ea typeface="+mn-ea"/>
                <a:cs typeface="+mn-cs"/>
              </a:rPr>
              <a:t> = 4.53;</a:t>
            </a:r>
          </a:p>
          <a:p>
            <a:r>
              <a:rPr lang="it-IT" sz="1100" kern="1200" dirty="0" smtClean="0">
                <a:solidFill>
                  <a:schemeClr val="tx1"/>
                </a:solidFill>
                <a:latin typeface="+mn-lt"/>
                <a:ea typeface="+mn-ea"/>
                <a:cs typeface="+mn-cs"/>
              </a:rPr>
              <a:t>    </a:t>
            </a:r>
            <a:r>
              <a:rPr lang="it-IT" sz="1100" b="1" kern="1200" dirty="0" smtClean="0">
                <a:solidFill>
                  <a:schemeClr val="tx1"/>
                </a:solidFill>
                <a:latin typeface="+mn-lt"/>
                <a:ea typeface="+mn-ea"/>
                <a:cs typeface="+mn-cs"/>
              </a:rPr>
              <a:t>//</a:t>
            </a:r>
            <a:r>
              <a:rPr lang="it-IT" sz="1100" b="1" kern="1200" dirty="0" err="1" smtClean="0">
                <a:solidFill>
                  <a:schemeClr val="tx1"/>
                </a:solidFill>
                <a:latin typeface="+mn-lt"/>
                <a:ea typeface="+mn-ea"/>
                <a:cs typeface="+mn-cs"/>
              </a:rPr>
              <a:t>This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variable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called</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decimal</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You</a:t>
            </a:r>
            <a:r>
              <a:rPr lang="it-IT" sz="1100" b="1" kern="1200" dirty="0" smtClean="0">
                <a:solidFill>
                  <a:schemeClr val="tx1"/>
                </a:solidFill>
                <a:latin typeface="+mn-lt"/>
                <a:ea typeface="+mn-ea"/>
                <a:cs typeface="+mn-cs"/>
              </a:rPr>
              <a:t> can call a </a:t>
            </a:r>
            <a:r>
              <a:rPr lang="it-IT" sz="1100" b="1" kern="1200" dirty="0" err="1" smtClean="0">
                <a:solidFill>
                  <a:schemeClr val="tx1"/>
                </a:solidFill>
                <a:latin typeface="+mn-lt"/>
                <a:ea typeface="+mn-ea"/>
                <a:cs typeface="+mn-cs"/>
              </a:rPr>
              <a:t>variable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almost</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anything</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you</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want</a:t>
            </a:r>
            <a:r>
              <a:rPr lang="it-IT" sz="1100" b="1" kern="1200" dirty="0" smtClean="0">
                <a:solidFill>
                  <a:schemeClr val="tx1"/>
                </a:solidFill>
                <a:latin typeface="+mn-lt"/>
                <a:ea typeface="+mn-ea"/>
                <a:cs typeface="+mn-cs"/>
              </a:rPr>
              <a:t>.</a:t>
            </a:r>
          </a:p>
          <a:p>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This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of </a:t>
            </a:r>
            <a:r>
              <a:rPr lang="it-IT" sz="1100" b="1" kern="1200" dirty="0" err="1" smtClean="0">
                <a:solidFill>
                  <a:schemeClr val="tx1"/>
                </a:solidFill>
                <a:latin typeface="+mn-lt"/>
                <a:ea typeface="+mn-ea"/>
                <a:cs typeface="+mn-cs"/>
              </a:rPr>
              <a:t>type</a:t>
            </a:r>
            <a:r>
              <a:rPr lang="it-IT" sz="1100" b="1" kern="1200" dirty="0" smtClean="0">
                <a:solidFill>
                  <a:schemeClr val="tx1"/>
                </a:solidFill>
                <a:latin typeface="+mn-lt"/>
                <a:ea typeface="+mn-ea"/>
                <a:cs typeface="+mn-cs"/>
              </a:rPr>
              <a:t> "double", </a:t>
            </a:r>
            <a:r>
              <a:rPr lang="it-IT" sz="1100" b="1" kern="1200" dirty="0" err="1" smtClean="0">
                <a:solidFill>
                  <a:schemeClr val="tx1"/>
                </a:solidFill>
                <a:latin typeface="+mn-lt"/>
                <a:ea typeface="+mn-ea"/>
                <a:cs typeface="+mn-cs"/>
              </a:rPr>
              <a:t>which</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a </a:t>
            </a:r>
            <a:r>
              <a:rPr lang="it-IT" sz="1100" b="1" kern="1200" dirty="0" err="1" smtClean="0">
                <a:solidFill>
                  <a:schemeClr val="tx1"/>
                </a:solidFill>
                <a:latin typeface="+mn-lt"/>
                <a:ea typeface="+mn-ea"/>
                <a:cs typeface="+mn-cs"/>
              </a:rPr>
              <a:t>decimal</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value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like</a:t>
            </a:r>
            <a:r>
              <a:rPr lang="it-IT" sz="1100" b="1" kern="1200" dirty="0" smtClean="0">
                <a:solidFill>
                  <a:schemeClr val="tx1"/>
                </a:solidFill>
                <a:latin typeface="+mn-lt"/>
                <a:ea typeface="+mn-ea"/>
                <a:cs typeface="+mn-cs"/>
              </a:rPr>
              <a:t> 4.3, 0.32, or 45.201.</a:t>
            </a:r>
          </a:p>
          <a:p>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Let's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print</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this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one</a:t>
            </a:r>
            <a:r>
              <a:rPr lang="it-IT" sz="1100" b="1" kern="1200" dirty="0" smtClean="0">
                <a:solidFill>
                  <a:schemeClr val="tx1"/>
                </a:solidFill>
                <a:latin typeface="+mn-lt"/>
                <a:ea typeface="+mn-ea"/>
                <a:cs typeface="+mn-cs"/>
              </a:rPr>
              <a:t> to the console, </a:t>
            </a:r>
            <a:r>
              <a:rPr lang="it-IT" sz="1100" b="1" kern="1200" dirty="0" err="1" smtClean="0">
                <a:solidFill>
                  <a:schemeClr val="tx1"/>
                </a:solidFill>
                <a:latin typeface="+mn-lt"/>
                <a:ea typeface="+mn-ea"/>
                <a:cs typeface="+mn-cs"/>
              </a:rPr>
              <a:t>as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well</a:t>
            </a:r>
            <a:r>
              <a:rPr lang="it-IT" sz="1100" b="1" kern="1200" dirty="0" smtClean="0">
                <a:solidFill>
                  <a:schemeClr val="tx1"/>
                </a:solidFill>
                <a:latin typeface="+mn-lt"/>
                <a:ea typeface="+mn-ea"/>
                <a:cs typeface="+mn-cs"/>
              </a:rPr>
              <a:t>:</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"decimal = " &lt;&lt; decimal &lt;&lt; </a:t>
            </a:r>
            <a:r>
              <a:rPr lang="ro-RO" sz="1100" kern="1200" dirty="0" err="1" smtClean="0">
                <a:solidFill>
                  <a:schemeClr val="tx1"/>
                </a:solidFill>
                <a:latin typeface="+mn-lt"/>
                <a:ea typeface="+mn-ea"/>
                <a:cs typeface="+mn-cs"/>
              </a:rPr>
              <a:t>endl</a:t>
            </a:r>
            <a:r>
              <a:rPr lang="ro-RO"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it-IT" sz="1100" kern="1200" dirty="0" smtClean="0">
                <a:solidFill>
                  <a:schemeClr val="tx1"/>
                </a:solidFill>
                <a:latin typeface="+mn-lt"/>
                <a:ea typeface="+mn-ea"/>
                <a:cs typeface="+mn-cs"/>
              </a:rPr>
              <a:t>    </a:t>
            </a:r>
            <a:r>
              <a:rPr lang="it-IT" sz="1100" kern="1200" dirty="0" err="1" smtClean="0">
                <a:solidFill>
                  <a:schemeClr val="tx1"/>
                </a:solidFill>
                <a:latin typeface="+mn-lt"/>
                <a:ea typeface="+mn-ea"/>
                <a:cs typeface="+mn-cs"/>
              </a:rPr>
              <a:t>char</a:t>
            </a:r>
            <a:r>
              <a:rPr lang="it-IT" sz="1100" kern="1200" dirty="0" smtClean="0">
                <a:solidFill>
                  <a:schemeClr val="tx1"/>
                </a:solidFill>
                <a:latin typeface="+mn-lt"/>
                <a:ea typeface="+mn-ea"/>
                <a:cs typeface="+mn-cs"/>
              </a:rPr>
              <a:t> </a:t>
            </a:r>
            <a:r>
              <a:rPr lang="it-IT" sz="1100" kern="1200" dirty="0" err="1" smtClean="0">
                <a:solidFill>
                  <a:schemeClr val="tx1"/>
                </a:solidFill>
                <a:latin typeface="+mn-lt"/>
                <a:ea typeface="+mn-ea"/>
                <a:cs typeface="+mn-cs"/>
              </a:rPr>
              <a:t>letter</a:t>
            </a:r>
            <a:r>
              <a:rPr lang="it-IT" sz="1100" kern="1200" dirty="0" smtClean="0">
                <a:solidFill>
                  <a:schemeClr val="tx1"/>
                </a:solidFill>
                <a:latin typeface="+mn-lt"/>
                <a:ea typeface="+mn-ea"/>
                <a:cs typeface="+mn-cs"/>
              </a:rPr>
              <a:t> = 'a';</a:t>
            </a:r>
          </a:p>
          <a:p>
            <a:r>
              <a:rPr lang="it-IT" sz="1100" kern="1200" dirty="0" smtClean="0">
                <a:solidFill>
                  <a:schemeClr val="tx1"/>
                </a:solidFill>
                <a:latin typeface="+mn-lt"/>
                <a:ea typeface="+mn-ea"/>
                <a:cs typeface="+mn-cs"/>
              </a:rPr>
              <a:t>    </a:t>
            </a:r>
            <a:r>
              <a:rPr lang="it-IT" sz="1100" b="1" kern="1200" dirty="0" smtClean="0">
                <a:solidFill>
                  <a:schemeClr val="tx1"/>
                </a:solidFill>
                <a:latin typeface="+mn-lt"/>
                <a:ea typeface="+mn-ea"/>
                <a:cs typeface="+mn-cs"/>
              </a:rPr>
              <a:t>//</a:t>
            </a:r>
            <a:r>
              <a:rPr lang="it-IT" sz="1100" b="1" kern="1200" dirty="0" err="1" smtClean="0">
                <a:solidFill>
                  <a:schemeClr val="tx1"/>
                </a:solidFill>
                <a:latin typeface="+mn-lt"/>
                <a:ea typeface="+mn-ea"/>
                <a:cs typeface="+mn-cs"/>
              </a:rPr>
              <a:t>This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variable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called</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letter</a:t>
            </a:r>
            <a:r>
              <a:rPr lang="it-IT" sz="1100" b="1" kern="1200" dirty="0" smtClean="0">
                <a:solidFill>
                  <a:schemeClr val="tx1"/>
                </a:solidFill>
                <a:latin typeface="+mn-lt"/>
                <a:ea typeface="+mn-ea"/>
                <a:cs typeface="+mn-cs"/>
              </a:rPr>
              <a:t>", and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of </a:t>
            </a:r>
            <a:r>
              <a:rPr lang="it-IT" sz="1100" b="1" kern="1200" dirty="0" err="1" smtClean="0">
                <a:solidFill>
                  <a:schemeClr val="tx1"/>
                </a:solidFill>
                <a:latin typeface="+mn-lt"/>
                <a:ea typeface="+mn-ea"/>
                <a:cs typeface="+mn-cs"/>
              </a:rPr>
              <a:t>type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char</a:t>
            </a:r>
            <a:r>
              <a:rPr lang="it-IT" sz="1100" b="1" kern="1200" dirty="0" smtClean="0">
                <a:solidFill>
                  <a:schemeClr val="tx1"/>
                </a:solidFill>
                <a:latin typeface="+mn-lt"/>
                <a:ea typeface="+mn-ea"/>
                <a:cs typeface="+mn-cs"/>
              </a:rPr>
              <a:t>" (short for "</a:t>
            </a:r>
            <a:r>
              <a:rPr lang="it-IT" sz="1100" b="1" kern="1200" dirty="0" err="1" smtClean="0">
                <a:solidFill>
                  <a:schemeClr val="tx1"/>
                </a:solidFill>
                <a:latin typeface="+mn-lt"/>
                <a:ea typeface="+mn-ea"/>
                <a:cs typeface="+mn-cs"/>
              </a:rPr>
              <a:t>character</a:t>
            </a:r>
            <a:r>
              <a:rPr lang="it-IT" sz="1100" b="1" kern="1200" dirty="0" smtClean="0">
                <a:solidFill>
                  <a:schemeClr val="tx1"/>
                </a:solidFill>
                <a:latin typeface="+mn-lt"/>
                <a:ea typeface="+mn-ea"/>
                <a:cs typeface="+mn-cs"/>
              </a:rPr>
              <a:t>").</a:t>
            </a:r>
          </a:p>
          <a:p>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This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type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is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used</a:t>
            </a:r>
            <a:r>
              <a:rPr lang="it-IT" sz="1100" b="1" kern="1200" dirty="0" smtClean="0">
                <a:solidFill>
                  <a:schemeClr val="tx1"/>
                </a:solidFill>
                <a:latin typeface="+mn-lt"/>
                <a:ea typeface="+mn-ea"/>
                <a:cs typeface="+mn-cs"/>
              </a:rPr>
              <a:t> to </a:t>
            </a:r>
            <a:r>
              <a:rPr lang="it-IT" sz="1100" b="1" kern="1200" dirty="0" err="1" smtClean="0">
                <a:solidFill>
                  <a:schemeClr val="tx1"/>
                </a:solidFill>
                <a:latin typeface="+mn-lt"/>
                <a:ea typeface="+mn-ea"/>
                <a:cs typeface="+mn-cs"/>
              </a:rPr>
              <a:t>hold</a:t>
            </a:r>
            <a:r>
              <a:rPr lang="it-IT" sz="1100" b="1" kern="1200" dirty="0" smtClean="0">
                <a:solidFill>
                  <a:schemeClr val="tx1"/>
                </a:solidFill>
                <a:latin typeface="+mn-lt"/>
                <a:ea typeface="+mn-ea"/>
                <a:cs typeface="+mn-cs"/>
              </a:rPr>
              <a:t> single </a:t>
            </a:r>
            <a:r>
              <a:rPr lang="it-IT" sz="1100" b="1" kern="1200" dirty="0" err="1" smtClean="0">
                <a:solidFill>
                  <a:schemeClr val="tx1"/>
                </a:solidFill>
                <a:latin typeface="+mn-lt"/>
                <a:ea typeface="+mn-ea"/>
                <a:cs typeface="+mn-cs"/>
              </a:rPr>
              <a:t>characters</a:t>
            </a:r>
            <a:r>
              <a:rPr lang="it-IT" sz="1100" b="1" kern="1200" dirty="0" smtClean="0">
                <a:solidFill>
                  <a:schemeClr val="tx1"/>
                </a:solidFill>
                <a:latin typeface="+mn-lt"/>
                <a:ea typeface="+mn-ea"/>
                <a:cs typeface="+mn-cs"/>
              </a:rPr>
              <a:t> of text. </a:t>
            </a:r>
            <a:r>
              <a:rPr lang="it-IT" sz="1100" b="1" kern="1200" dirty="0" err="1" smtClean="0">
                <a:solidFill>
                  <a:schemeClr val="tx1"/>
                </a:solidFill>
                <a:latin typeface="+mn-lt"/>
                <a:ea typeface="+mn-ea"/>
                <a:cs typeface="+mn-cs"/>
              </a:rPr>
              <a:t>It</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could</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even</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hold</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one</a:t>
            </a:r>
            <a:r>
              <a:rPr lang="it-IT" sz="1100" b="1" kern="1200" dirty="0" smtClean="0">
                <a:solidFill>
                  <a:schemeClr val="tx1"/>
                </a:solidFill>
                <a:latin typeface="+mn-lt"/>
                <a:ea typeface="+mn-ea"/>
                <a:cs typeface="+mn-cs"/>
              </a:rPr>
              <a:t> of</a:t>
            </a:r>
          </a:p>
          <a:p>
            <a:r>
              <a:rPr lang="it-IT" sz="1100" b="1" kern="1200" dirty="0" smtClean="0">
                <a:solidFill>
                  <a:schemeClr val="tx1"/>
                </a:solidFill>
                <a:latin typeface="+mn-lt"/>
                <a:ea typeface="+mn-ea"/>
                <a:cs typeface="+mn-cs"/>
              </a:rPr>
              <a:t>    //the special </a:t>
            </a:r>
            <a:r>
              <a:rPr lang="it-IT" sz="1100" b="1" kern="1200" dirty="0" err="1" smtClean="0">
                <a:solidFill>
                  <a:schemeClr val="tx1"/>
                </a:solidFill>
                <a:latin typeface="+mn-lt"/>
                <a:ea typeface="+mn-ea"/>
                <a:cs typeface="+mn-cs"/>
              </a:rPr>
              <a:t>characters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like</a:t>
            </a:r>
            <a:r>
              <a:rPr lang="it-IT" sz="1100" b="1" kern="1200" dirty="0" smtClean="0">
                <a:solidFill>
                  <a:schemeClr val="tx1"/>
                </a:solidFill>
                <a:latin typeface="+mn-lt"/>
                <a:ea typeface="+mn-ea"/>
                <a:cs typeface="+mn-cs"/>
              </a:rPr>
              <a:t> '\n', or new line.</a:t>
            </a:r>
          </a:p>
          <a:p>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Notice</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that</a:t>
            </a:r>
            <a:r>
              <a:rPr lang="it-IT" sz="1100" b="1" kern="1200" dirty="0" smtClean="0">
                <a:solidFill>
                  <a:schemeClr val="tx1"/>
                </a:solidFill>
                <a:latin typeface="+mn-lt"/>
                <a:ea typeface="+mn-ea"/>
                <a:cs typeface="+mn-cs"/>
              </a:rPr>
              <a:t> for </a:t>
            </a:r>
            <a:r>
              <a:rPr lang="it-IT" sz="1100" b="1" kern="1200" dirty="0" err="1" smtClean="0">
                <a:solidFill>
                  <a:schemeClr val="tx1"/>
                </a:solidFill>
                <a:latin typeface="+mn-lt"/>
                <a:ea typeface="+mn-ea"/>
                <a:cs typeface="+mn-cs"/>
              </a:rPr>
              <a:t>char</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you</a:t>
            </a:r>
            <a:r>
              <a:rPr lang="it-IT" sz="1100" b="1" kern="1200" dirty="0" smtClean="0">
                <a:solidFill>
                  <a:schemeClr val="tx1"/>
                </a:solidFill>
                <a:latin typeface="+mn-lt"/>
                <a:ea typeface="+mn-ea"/>
                <a:cs typeface="+mn-cs"/>
              </a:rPr>
              <a:t> use single </a:t>
            </a:r>
            <a:r>
              <a:rPr lang="it-IT" sz="1100" b="1" kern="1200" dirty="0" err="1" smtClean="0">
                <a:solidFill>
                  <a:schemeClr val="tx1"/>
                </a:solidFill>
                <a:latin typeface="+mn-lt"/>
                <a:ea typeface="+mn-ea"/>
                <a:cs typeface="+mn-cs"/>
              </a:rPr>
              <a:t>quotes</a:t>
            </a:r>
            <a:r>
              <a:rPr lang="it-IT" sz="1100" b="1" kern="1200" dirty="0" smtClean="0">
                <a:solidFill>
                  <a:schemeClr val="tx1"/>
                </a:solidFill>
                <a:latin typeface="+mn-lt"/>
                <a:ea typeface="+mn-ea"/>
                <a:cs typeface="+mn-cs"/>
              </a:rPr>
              <a:t> (') </a:t>
            </a:r>
            <a:r>
              <a:rPr lang="it-IT" sz="1100" b="1" kern="1200" dirty="0" err="1" smtClean="0">
                <a:solidFill>
                  <a:schemeClr val="tx1"/>
                </a:solidFill>
                <a:latin typeface="+mn-lt"/>
                <a:ea typeface="+mn-ea"/>
                <a:cs typeface="+mn-cs"/>
              </a:rPr>
              <a:t>rather</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than</a:t>
            </a:r>
            <a:r>
              <a:rPr lang="it-IT" sz="1100" b="1" kern="1200" dirty="0" smtClean="0">
                <a:solidFill>
                  <a:schemeClr val="tx1"/>
                </a:solidFill>
                <a:latin typeface="+mn-lt"/>
                <a:ea typeface="+mn-ea"/>
                <a:cs typeface="+mn-cs"/>
              </a:rPr>
              <a:t> double </a:t>
            </a:r>
            <a:r>
              <a:rPr lang="it-IT" sz="1100" b="1" kern="1200" dirty="0" err="1" smtClean="0">
                <a:solidFill>
                  <a:schemeClr val="tx1"/>
                </a:solidFill>
                <a:latin typeface="+mn-lt"/>
                <a:ea typeface="+mn-ea"/>
                <a:cs typeface="+mn-cs"/>
              </a:rPr>
              <a:t>quotes</a:t>
            </a:r>
            <a:r>
              <a:rPr lang="it-IT" sz="1100" b="1" kern="1200" dirty="0" smtClean="0">
                <a:solidFill>
                  <a:schemeClr val="tx1"/>
                </a:solidFill>
                <a:latin typeface="+mn-lt"/>
                <a:ea typeface="+mn-ea"/>
                <a:cs typeface="+mn-cs"/>
              </a:rPr>
              <a:t> (").</a:t>
            </a:r>
          </a:p>
          <a:p>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Let's</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print</a:t>
            </a:r>
            <a:r>
              <a:rPr lang="it-IT" sz="1100" b="1" kern="1200" dirty="0" smtClean="0">
                <a:solidFill>
                  <a:schemeClr val="tx1"/>
                </a:solidFill>
                <a:latin typeface="+mn-lt"/>
                <a:ea typeface="+mn-ea"/>
                <a:cs typeface="+mn-cs"/>
              </a:rPr>
              <a:t> the "</a:t>
            </a:r>
            <a:r>
              <a:rPr lang="it-IT" sz="1100" b="1" kern="1200" dirty="0" err="1" smtClean="0">
                <a:solidFill>
                  <a:schemeClr val="tx1"/>
                </a:solidFill>
                <a:latin typeface="+mn-lt"/>
                <a:ea typeface="+mn-ea"/>
                <a:cs typeface="+mn-cs"/>
              </a:rPr>
              <a:t>letter</a:t>
            </a:r>
            <a:r>
              <a:rPr lang="it-IT" sz="1100" b="1" kern="1200" dirty="0" smtClean="0">
                <a:solidFill>
                  <a:schemeClr val="tx1"/>
                </a:solidFill>
                <a:latin typeface="+mn-lt"/>
                <a:ea typeface="+mn-ea"/>
                <a:cs typeface="+mn-cs"/>
              </a:rPr>
              <a:t>" </a:t>
            </a:r>
            <a:r>
              <a:rPr lang="it-IT" sz="1100" b="1" kern="1200" dirty="0" err="1" smtClean="0">
                <a:solidFill>
                  <a:schemeClr val="tx1"/>
                </a:solidFill>
                <a:latin typeface="+mn-lt"/>
                <a:ea typeface="+mn-ea"/>
                <a:cs typeface="+mn-cs"/>
              </a:rPr>
              <a:t>variable</a:t>
            </a:r>
            <a:r>
              <a:rPr lang="it-IT" sz="1100" b="1"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"letter = " &lt;&lt; letter &lt;&lt; </a:t>
            </a:r>
            <a:r>
              <a:rPr lang="en-US" sz="1100" kern="1200" dirty="0" err="1" smtClean="0">
                <a:solidFill>
                  <a:schemeClr val="tx1"/>
                </a:solidFill>
                <a:latin typeface="+mn-lt"/>
                <a:ea typeface="+mn-ea"/>
                <a:cs typeface="+mn-cs"/>
              </a:rPr>
              <a:t>endl</a:t>
            </a:r>
            <a:r>
              <a:rPr lang="en-US"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string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word</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Hello</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b="1" kern="1200" dirty="0" smtClean="0">
                <a:solidFill>
                  <a:schemeClr val="tx1"/>
                </a:solidFill>
                <a:latin typeface="+mn-lt"/>
                <a:ea typeface="+mn-ea"/>
                <a:cs typeface="+mn-cs"/>
              </a:rPr>
              <a:t>//This variable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called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word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and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of</a:t>
            </a:r>
            <a:r>
              <a:rPr lang="de-DE" sz="1100" b="1" kern="1200" dirty="0" smtClean="0">
                <a:solidFill>
                  <a:schemeClr val="tx1"/>
                </a:solidFill>
                <a:latin typeface="+mn-lt"/>
                <a:ea typeface="+mn-ea"/>
                <a:cs typeface="+mn-cs"/>
              </a:rPr>
              <a:t> type "</a:t>
            </a:r>
            <a:r>
              <a:rPr lang="de-DE" sz="1100" b="1" kern="1200" dirty="0" err="1" smtClean="0">
                <a:solidFill>
                  <a:schemeClr val="tx1"/>
                </a:solidFill>
                <a:latin typeface="+mn-lt"/>
                <a:ea typeface="+mn-ea"/>
                <a:cs typeface="+mn-cs"/>
              </a:rPr>
              <a:t>string</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//Strings </a:t>
            </a:r>
            <a:r>
              <a:rPr lang="de-DE" sz="1100" b="1" kern="1200" dirty="0" err="1" smtClean="0">
                <a:solidFill>
                  <a:schemeClr val="tx1"/>
                </a:solidFill>
                <a:latin typeface="+mn-lt"/>
                <a:ea typeface="+mn-ea"/>
                <a:cs typeface="+mn-cs"/>
              </a:rPr>
              <a:t>are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used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a:t>
            </a:r>
            <a:r>
              <a:rPr lang="de-DE" sz="1100" b="1" kern="1200" dirty="0" smtClean="0">
                <a:solidFill>
                  <a:schemeClr val="tx1"/>
                </a:solidFill>
                <a:latin typeface="+mn-lt"/>
                <a:ea typeface="+mn-ea"/>
                <a:cs typeface="+mn-cs"/>
              </a:rPr>
              <a:t> hold </a:t>
            </a:r>
            <a:r>
              <a:rPr lang="de-DE" sz="1100" b="1" kern="1200" dirty="0" err="1" smtClean="0">
                <a:solidFill>
                  <a:schemeClr val="tx1"/>
                </a:solidFill>
                <a:latin typeface="+mn-lt"/>
                <a:ea typeface="+mn-ea"/>
                <a:cs typeface="+mn-cs"/>
              </a:rPr>
              <a:t>strings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of</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characters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chars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together</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We've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already</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worked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with</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strings</a:t>
            </a:r>
            <a:r>
              <a:rPr lang="de-DE" sz="1100" b="1" kern="1200" dirty="0" smtClean="0">
                <a:solidFill>
                  <a:schemeClr val="tx1"/>
                </a:solidFill>
                <a:latin typeface="+mn-lt"/>
                <a:ea typeface="+mn-ea"/>
                <a:cs typeface="+mn-cs"/>
              </a:rPr>
              <a:t> in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previous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two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exercises</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Let's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print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one</a:t>
            </a:r>
            <a:r>
              <a:rPr lang="de-DE" sz="1100" b="1" kern="1200" dirty="0" smtClean="0">
                <a:solidFill>
                  <a:schemeClr val="tx1"/>
                </a:solidFill>
                <a:latin typeface="+mn-lt"/>
                <a:ea typeface="+mn-ea"/>
                <a:cs typeface="+mn-cs"/>
              </a:rPr>
              <a:t> out. </a:t>
            </a:r>
          </a:p>
          <a:p>
            <a:r>
              <a:rPr lang="de-DE" sz="1100" kern="1200" baseline="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"word = " &lt;&lt; word &lt;&lt; </a:t>
            </a:r>
            <a:r>
              <a:rPr lang="en-US" sz="1100" kern="1200" dirty="0" err="1" smtClean="0">
                <a:solidFill>
                  <a:schemeClr val="tx1"/>
                </a:solidFill>
                <a:latin typeface="+mn-lt"/>
                <a:ea typeface="+mn-ea"/>
                <a:cs typeface="+mn-cs"/>
              </a:rPr>
              <a:t>endl</a:t>
            </a:r>
            <a:r>
              <a:rPr lang="en-US"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bool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trueOrFalse</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true</a:t>
            </a:r>
            <a:r>
              <a:rPr lang="de-DE" sz="1100"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//This last variable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called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trueOrFalse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and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of</a:t>
            </a:r>
            <a:r>
              <a:rPr lang="de-DE" sz="1100" b="1" kern="1200" dirty="0" smtClean="0">
                <a:solidFill>
                  <a:schemeClr val="tx1"/>
                </a:solidFill>
                <a:latin typeface="+mn-lt"/>
                <a:ea typeface="+mn-ea"/>
                <a:cs typeface="+mn-cs"/>
              </a:rPr>
              <a:t> type "</a:t>
            </a:r>
            <a:r>
              <a:rPr lang="de-DE" sz="1100" b="1" kern="1200" dirty="0" err="1" smtClean="0">
                <a:solidFill>
                  <a:schemeClr val="tx1"/>
                </a:solidFill>
                <a:latin typeface="+mn-lt"/>
                <a:ea typeface="+mn-ea"/>
                <a:cs typeface="+mn-cs"/>
              </a:rPr>
              <a:t>bool</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boolean</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Bool</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types</a:t>
            </a:r>
            <a:r>
              <a:rPr lang="de-DE" sz="1100" b="1" kern="1200" dirty="0" smtClean="0">
                <a:solidFill>
                  <a:schemeClr val="tx1"/>
                </a:solidFill>
                <a:latin typeface="+mn-lt"/>
                <a:ea typeface="+mn-ea"/>
                <a:cs typeface="+mn-cs"/>
              </a:rPr>
              <a:t> hold </a:t>
            </a:r>
            <a:r>
              <a:rPr lang="de-DE" sz="1100" b="1" kern="1200" dirty="0" err="1" smtClean="0">
                <a:solidFill>
                  <a:schemeClr val="tx1"/>
                </a:solidFill>
                <a:latin typeface="+mn-lt"/>
                <a:ea typeface="+mn-ea"/>
                <a:cs typeface="+mn-cs"/>
              </a:rPr>
              <a:t>only</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two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values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true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false</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Bools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used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many</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things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including</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if</a:t>
            </a:r>
            <a:r>
              <a:rPr lang="de-DE" sz="1100" b="1" kern="1200" dirty="0" smtClean="0">
                <a:solidFill>
                  <a:schemeClr val="tx1"/>
                </a:solidFill>
                <a:latin typeface="+mn-lt"/>
                <a:ea typeface="+mn-ea"/>
                <a:cs typeface="+mn-cs"/>
              </a:rPr>
              <a:t>-statements" </a:t>
            </a:r>
            <a:r>
              <a:rPr lang="de-DE" sz="1100" b="1" kern="1200" dirty="0" err="1" smtClean="0">
                <a:solidFill>
                  <a:schemeClr val="tx1"/>
                </a:solidFill>
                <a:latin typeface="+mn-lt"/>
                <a:ea typeface="+mn-ea"/>
                <a:cs typeface="+mn-cs"/>
              </a:rPr>
              <a:t>which</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we</a:t>
            </a:r>
            <a:r>
              <a:rPr lang="de-DE" sz="1100" b="1" kern="1200" dirty="0" smtClean="0">
                <a:solidFill>
                  <a:schemeClr val="tx1"/>
                </a:solidFill>
                <a:latin typeface="+mn-lt"/>
                <a:ea typeface="+mn-ea"/>
                <a:cs typeface="+mn-cs"/>
              </a:rPr>
              <a:t> will</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talk</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about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later</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Let's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see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what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happens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when</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print</a:t>
            </a:r>
            <a:r>
              <a:rPr lang="de-DE" sz="1100" b="1" kern="1200" dirty="0" smtClean="0">
                <a:solidFill>
                  <a:schemeClr val="tx1"/>
                </a:solidFill>
                <a:latin typeface="+mn-lt"/>
                <a:ea typeface="+mn-ea"/>
                <a:cs typeface="+mn-cs"/>
              </a:rPr>
              <a:t> out </a:t>
            </a:r>
            <a:r>
              <a:rPr lang="de-DE" sz="1100" b="1" kern="1200" dirty="0" err="1" smtClean="0">
                <a:solidFill>
                  <a:schemeClr val="tx1"/>
                </a:solidFill>
                <a:latin typeface="+mn-lt"/>
                <a:ea typeface="+mn-ea"/>
                <a:cs typeface="+mn-cs"/>
              </a:rPr>
              <a:t>this</a:t>
            </a:r>
            <a:r>
              <a:rPr lang="de-DE" sz="1100" b="1" kern="1200" dirty="0" smtClean="0">
                <a:solidFill>
                  <a:schemeClr val="tx1"/>
                </a:solidFill>
                <a:latin typeface="+mn-lt"/>
                <a:ea typeface="+mn-ea"/>
                <a:cs typeface="+mn-cs"/>
              </a:rPr>
              <a:t> variable:</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trueOrFalse</a:t>
            </a:r>
            <a:r>
              <a:rPr lang="de-DE" sz="1100" kern="1200" dirty="0" smtClean="0">
                <a:solidFill>
                  <a:schemeClr val="tx1"/>
                </a:solidFill>
                <a:latin typeface="+mn-lt"/>
                <a:ea typeface="+mn-ea"/>
                <a:cs typeface="+mn-cs"/>
              </a:rPr>
              <a:t> = " &lt;&lt; </a:t>
            </a:r>
            <a:r>
              <a:rPr lang="de-DE" sz="1100" kern="1200" dirty="0" err="1" smtClean="0">
                <a:solidFill>
                  <a:schemeClr val="tx1"/>
                </a:solidFill>
                <a:latin typeface="+mn-lt"/>
                <a:ea typeface="+mn-ea"/>
                <a:cs typeface="+mn-cs"/>
              </a:rPr>
              <a:t>trueOrFalse</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endl</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b="1" kern="1200" dirty="0" smtClean="0">
                <a:solidFill>
                  <a:schemeClr val="tx1"/>
                </a:solidFill>
                <a:latin typeface="+mn-lt"/>
                <a:ea typeface="+mn-ea"/>
                <a:cs typeface="+mn-cs"/>
              </a:rPr>
              <a:t>//Note </a:t>
            </a:r>
            <a:r>
              <a:rPr lang="de-DE" sz="1100" b="1" kern="1200" dirty="0" err="1" smtClean="0">
                <a:solidFill>
                  <a:schemeClr val="tx1"/>
                </a:solidFill>
                <a:latin typeface="+mn-lt"/>
                <a:ea typeface="+mn-ea"/>
                <a:cs typeface="+mn-cs"/>
              </a:rPr>
              <a:t>that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variable </a:t>
            </a:r>
            <a:r>
              <a:rPr lang="de-DE" sz="1100" b="1" kern="1200" dirty="0" err="1" smtClean="0">
                <a:solidFill>
                  <a:schemeClr val="tx1"/>
                </a:solidFill>
                <a:latin typeface="+mn-lt"/>
                <a:ea typeface="+mn-ea"/>
                <a:cs typeface="+mn-cs"/>
              </a:rPr>
              <a:t>name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trueOrFalse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contains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three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words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true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Or</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and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False</a:t>
            </a:r>
            <a:r>
              <a:rPr lang="de-DE" sz="1100" b="1" kern="1200" dirty="0" smtClean="0">
                <a:solidFill>
                  <a:schemeClr val="tx1"/>
                </a:solidFill>
                <a:latin typeface="+mn-lt"/>
                <a:ea typeface="+mn-ea"/>
                <a:cs typeface="+mn-cs"/>
              </a:rPr>
              <a:t>". This </a:t>
            </a:r>
            <a:r>
              <a:rPr lang="de-DE" sz="1100" b="1" kern="1200" dirty="0" err="1" smtClean="0">
                <a:solidFill>
                  <a:schemeClr val="tx1"/>
                </a:solidFill>
                <a:latin typeface="+mn-lt"/>
                <a:ea typeface="+mn-ea"/>
                <a:cs typeface="+mn-cs"/>
              </a:rPr>
              <a:t>naming</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method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called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camelCase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because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each</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capital</a:t>
            </a:r>
            <a:endParaRPr lang="de-DE" sz="1100" b="1" kern="1200" dirty="0" smtClean="0">
              <a:solidFill>
                <a:schemeClr val="tx1"/>
              </a:solidFill>
              <a:latin typeface="+mn-lt"/>
              <a:ea typeface="+mn-ea"/>
              <a:cs typeface="+mn-cs"/>
            </a:endParaRP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letter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looks</a:t>
            </a:r>
            <a:r>
              <a:rPr lang="de-DE" sz="1100" b="1" kern="1200" dirty="0" smtClean="0">
                <a:solidFill>
                  <a:schemeClr val="tx1"/>
                </a:solidFill>
                <a:latin typeface="+mn-lt"/>
                <a:ea typeface="+mn-ea"/>
                <a:cs typeface="+mn-cs"/>
              </a:rPr>
              <a:t> like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hump</a:t>
            </a:r>
            <a:r>
              <a:rPr lang="de-DE" sz="1100" b="1" kern="1200" dirty="0" smtClean="0">
                <a:solidFill>
                  <a:schemeClr val="tx1"/>
                </a:solidFill>
                <a:latin typeface="+mn-lt"/>
                <a:ea typeface="+mn-ea"/>
                <a:cs typeface="+mn-cs"/>
              </a:rPr>
              <a:t> on a </a:t>
            </a:r>
            <a:r>
              <a:rPr lang="de-DE" sz="1100" b="1" kern="1200" dirty="0" err="1" smtClean="0">
                <a:solidFill>
                  <a:schemeClr val="tx1"/>
                </a:solidFill>
                <a:latin typeface="+mn-lt"/>
                <a:ea typeface="+mn-ea"/>
                <a:cs typeface="+mn-cs"/>
              </a:rPr>
              <a:t>camel</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Each</a:t>
            </a:r>
            <a:r>
              <a:rPr lang="de-DE" sz="1100" b="1" kern="1200" dirty="0" smtClean="0">
                <a:solidFill>
                  <a:schemeClr val="tx1"/>
                </a:solidFill>
                <a:latin typeface="+mn-lt"/>
                <a:ea typeface="+mn-ea"/>
                <a:cs typeface="+mn-cs"/>
              </a:rPr>
              <a:t> individual </a:t>
            </a:r>
            <a:r>
              <a:rPr lang="de-DE" sz="1100" b="1" kern="1200" dirty="0" err="1" smtClean="0">
                <a:solidFill>
                  <a:schemeClr val="tx1"/>
                </a:solidFill>
                <a:latin typeface="+mn-lt"/>
                <a:ea typeface="+mn-ea"/>
                <a:cs typeface="+mn-cs"/>
              </a:rPr>
              <a:t>word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except</a:t>
            </a:r>
            <a:endParaRPr lang="de-DE" sz="1100" b="1" kern="1200" dirty="0" smtClean="0">
              <a:solidFill>
                <a:schemeClr val="tx1"/>
              </a:solidFill>
              <a:latin typeface="+mn-lt"/>
              <a:ea typeface="+mn-ea"/>
              <a:cs typeface="+mn-cs"/>
            </a:endParaRP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first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one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captalized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help</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differentiate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them</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It's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common</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to</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keep</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the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first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letter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of</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each</a:t>
            </a:r>
            <a:r>
              <a:rPr lang="de-DE" sz="1100" b="1" kern="1200" dirty="0" smtClean="0">
                <a:solidFill>
                  <a:schemeClr val="tx1"/>
                </a:solidFill>
                <a:latin typeface="+mn-lt"/>
                <a:ea typeface="+mn-ea"/>
                <a:cs typeface="+mn-cs"/>
              </a:rPr>
              <a:t> variable </a:t>
            </a:r>
            <a:r>
              <a:rPr lang="de-DE" sz="1100" b="1" kern="1200" dirty="0" err="1" smtClean="0">
                <a:solidFill>
                  <a:schemeClr val="tx1"/>
                </a:solidFill>
                <a:latin typeface="+mn-lt"/>
                <a:ea typeface="+mn-ea"/>
                <a:cs typeface="+mn-cs"/>
              </a:rPr>
              <a:t>name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lowercased</a:t>
            </a:r>
            <a:r>
              <a:rPr lang="de-DE" sz="1100" b="1" kern="1200" dirty="0" smtClean="0">
                <a:solidFill>
                  <a:schemeClr val="tx1"/>
                </a:solidFill>
                <a:latin typeface="+mn-lt"/>
                <a:ea typeface="+mn-ea"/>
                <a:cs typeface="+mn-cs"/>
              </a:rPr>
              <a:t>,</a:t>
            </a: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because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uppercased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first</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letters</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are</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normally</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reserved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for</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something</a:t>
            </a:r>
            <a:endParaRPr lang="de-DE" sz="1100" b="1" kern="1200" dirty="0" smtClean="0">
              <a:solidFill>
                <a:schemeClr val="tx1"/>
              </a:solidFill>
              <a:latin typeface="+mn-lt"/>
              <a:ea typeface="+mn-ea"/>
              <a:cs typeface="+mn-cs"/>
            </a:endParaRPr>
          </a:p>
          <a:p>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called</a:t>
            </a:r>
            <a:r>
              <a:rPr lang="de-DE" sz="1100" b="1" kern="1200" dirty="0" smtClean="0">
                <a:solidFill>
                  <a:schemeClr val="tx1"/>
                </a:solidFill>
                <a:latin typeface="+mn-lt"/>
                <a:ea typeface="+mn-ea"/>
                <a:cs typeface="+mn-cs"/>
              </a:rPr>
              <a:t> "</a:t>
            </a:r>
            <a:r>
              <a:rPr lang="de-DE" sz="1100" b="1" kern="1200" dirty="0" err="1" smtClean="0">
                <a:solidFill>
                  <a:schemeClr val="tx1"/>
                </a:solidFill>
                <a:latin typeface="+mn-lt"/>
                <a:ea typeface="+mn-ea"/>
                <a:cs typeface="+mn-cs"/>
              </a:rPr>
              <a:t>classes</a:t>
            </a:r>
            <a:r>
              <a:rPr lang="de-DE" sz="1100" b="1"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return 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a:t>
            </a:r>
            <a:endParaRPr lang="en-US" dirty="0"/>
          </a:p>
        </p:txBody>
      </p:sp>
    </p:spTree>
    <p:extLst>
      <p:ext uri="{BB962C8B-B14F-4D97-AF65-F5344CB8AC3E}">
        <p14:creationId xmlns:p14="http://schemas.microsoft.com/office/powerpoint/2010/main" val="667234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#include &lt;</a:t>
            </a:r>
            <a:r>
              <a:rPr lang="en-US" dirty="0" err="1" smtClean="0"/>
              <a:t>iostream</a:t>
            </a:r>
            <a:r>
              <a:rPr lang="en-US" dirty="0" smtClean="0"/>
              <a:t>&gt;</a:t>
            </a:r>
          </a:p>
          <a:p>
            <a:endParaRPr lang="en-US" dirty="0" smtClean="0"/>
          </a:p>
          <a:p>
            <a:r>
              <a:rPr lang="en-US" dirty="0" smtClean="0"/>
              <a:t>using namespace </a:t>
            </a:r>
            <a:r>
              <a:rPr lang="en-US" dirty="0" err="1" smtClean="0"/>
              <a:t>std</a:t>
            </a:r>
            <a:r>
              <a:rPr lang="en-US" dirty="0" smtClean="0"/>
              <a:t>;</a:t>
            </a:r>
          </a:p>
          <a:p>
            <a:endParaRPr lang="en-US" dirty="0" smtClean="0"/>
          </a:p>
          <a:p>
            <a:r>
              <a:rPr lang="en-US" dirty="0" err="1" smtClean="0"/>
              <a:t>int</a:t>
            </a:r>
            <a:r>
              <a:rPr lang="en-US" dirty="0" smtClean="0"/>
              <a:t> main()</a:t>
            </a:r>
          </a:p>
          <a:p>
            <a:r>
              <a:rPr lang="en-US" dirty="0" smtClean="0"/>
              <a:t>{</a:t>
            </a:r>
          </a:p>
          <a:p>
            <a:r>
              <a:rPr lang="en-US" b="1" dirty="0" smtClean="0"/>
              <a:t>   //Here is an example of how the program could be written:</a:t>
            </a:r>
          </a:p>
          <a:p>
            <a:r>
              <a:rPr lang="en-US" dirty="0" smtClean="0"/>
              <a:t>   </a:t>
            </a:r>
          </a:p>
          <a:p>
            <a:r>
              <a:rPr lang="en-US" dirty="0" smtClean="0"/>
              <a:t>   </a:t>
            </a:r>
            <a:r>
              <a:rPr lang="en-US" b="1" dirty="0" smtClean="0"/>
              <a:t>//Define a variable to hold the string:</a:t>
            </a:r>
          </a:p>
          <a:p>
            <a:r>
              <a:rPr lang="en-US" dirty="0" smtClean="0"/>
              <a:t>   string </a:t>
            </a:r>
            <a:r>
              <a:rPr lang="en-US" dirty="0" err="1" smtClean="0"/>
              <a:t>wordToRhyme</a:t>
            </a:r>
            <a:r>
              <a:rPr lang="en-US" dirty="0" smtClean="0"/>
              <a:t> = "range"; </a:t>
            </a:r>
            <a:r>
              <a:rPr lang="en-US" b="1" dirty="0" smtClean="0"/>
              <a:t>//Notice that it is missing the first letter</a:t>
            </a:r>
          </a:p>
          <a:p>
            <a:r>
              <a:rPr lang="en-US" dirty="0" smtClean="0"/>
              <a:t>   </a:t>
            </a:r>
          </a:p>
          <a:p>
            <a:r>
              <a:rPr lang="en-US" b="1" dirty="0" smtClean="0"/>
              <a:t>   //The user has to input the string that we need to find rhymes for:</a:t>
            </a:r>
          </a:p>
          <a:p>
            <a:r>
              <a:rPr lang="en-US" dirty="0" smtClean="0"/>
              <a:t>   </a:t>
            </a:r>
            <a:r>
              <a:rPr lang="en-US" dirty="0" err="1" smtClean="0"/>
              <a:t>cout</a:t>
            </a:r>
            <a:r>
              <a:rPr lang="en-US" dirty="0" smtClean="0"/>
              <a:t> &lt;&lt; "Please input everything but the first letter of the word you need to rhyme:\n";</a:t>
            </a:r>
          </a:p>
          <a:p>
            <a:r>
              <a:rPr lang="en-US" dirty="0" smtClean="0"/>
              <a:t>   </a:t>
            </a:r>
          </a:p>
          <a:p>
            <a:r>
              <a:rPr lang="en-US" b="1" dirty="0" smtClean="0"/>
              <a:t>   //</a:t>
            </a:r>
            <a:r>
              <a:rPr lang="en-US" b="1" dirty="0" err="1" smtClean="0"/>
              <a:t>Recieve</a:t>
            </a:r>
            <a:r>
              <a:rPr lang="en-US" b="1" dirty="0" smtClean="0"/>
              <a:t> input:</a:t>
            </a:r>
          </a:p>
          <a:p>
            <a:r>
              <a:rPr lang="en-US" dirty="0" smtClean="0"/>
              <a:t>   </a:t>
            </a:r>
            <a:r>
              <a:rPr lang="en-US" dirty="0" err="1" smtClean="0"/>
              <a:t>cin</a:t>
            </a:r>
            <a:r>
              <a:rPr lang="en-US" dirty="0" smtClean="0"/>
              <a:t> &gt;&gt; </a:t>
            </a:r>
            <a:r>
              <a:rPr lang="en-US" dirty="0" err="1" smtClean="0"/>
              <a:t>wordToRhyme</a:t>
            </a:r>
            <a:r>
              <a:rPr lang="en-US" dirty="0" smtClean="0"/>
              <a:t>;</a:t>
            </a:r>
          </a:p>
          <a:p>
            <a:r>
              <a:rPr lang="en-US" dirty="0" smtClean="0"/>
              <a:t>   </a:t>
            </a:r>
          </a:p>
          <a:p>
            <a:r>
              <a:rPr lang="en-US" b="1" dirty="0" smtClean="0"/>
              <a:t>   //Now we output the rhymes for the user:</a:t>
            </a:r>
          </a:p>
          <a:p>
            <a:r>
              <a:rPr lang="en-US" dirty="0" smtClean="0"/>
              <a:t>   </a:t>
            </a:r>
            <a:r>
              <a:rPr lang="en-US" dirty="0" err="1" smtClean="0"/>
              <a:t>cout</a:t>
            </a:r>
            <a:r>
              <a:rPr lang="en-US" dirty="0" smtClean="0"/>
              <a:t> &lt;&lt; "A" &lt;&lt; </a:t>
            </a:r>
            <a:r>
              <a:rPr lang="en-US" dirty="0" err="1" smtClean="0"/>
              <a:t>wordToRhyme</a:t>
            </a:r>
            <a:r>
              <a:rPr lang="en-US" dirty="0" smtClean="0"/>
              <a:t> &lt;&lt; "\n";</a:t>
            </a:r>
          </a:p>
          <a:p>
            <a:r>
              <a:rPr lang="en-US" dirty="0" smtClean="0"/>
              <a:t>   </a:t>
            </a:r>
            <a:r>
              <a:rPr lang="en-US" dirty="0" err="1" smtClean="0"/>
              <a:t>cout</a:t>
            </a:r>
            <a:r>
              <a:rPr lang="en-US" dirty="0" smtClean="0"/>
              <a:t> &lt;&lt; "B" &lt;&lt; </a:t>
            </a:r>
            <a:r>
              <a:rPr lang="en-US" dirty="0" err="1" smtClean="0"/>
              <a:t>wordToRhyme</a:t>
            </a:r>
            <a:r>
              <a:rPr lang="en-US" dirty="0" smtClean="0"/>
              <a:t> &lt;&lt; "\n";</a:t>
            </a:r>
          </a:p>
          <a:p>
            <a:r>
              <a:rPr lang="en-US" dirty="0" smtClean="0"/>
              <a:t>   </a:t>
            </a:r>
            <a:r>
              <a:rPr lang="en-US" dirty="0" err="1" smtClean="0"/>
              <a:t>cout</a:t>
            </a:r>
            <a:r>
              <a:rPr lang="en-US" dirty="0" smtClean="0"/>
              <a:t> &lt;&lt; "C" &lt;&lt; </a:t>
            </a:r>
            <a:r>
              <a:rPr lang="en-US" dirty="0" err="1" smtClean="0"/>
              <a:t>wordToRhyme</a:t>
            </a:r>
            <a:r>
              <a:rPr lang="en-US" dirty="0" smtClean="0"/>
              <a:t> &lt;&lt; "\n";</a:t>
            </a:r>
          </a:p>
          <a:p>
            <a:r>
              <a:rPr lang="en-US" dirty="0" smtClean="0"/>
              <a:t>   </a:t>
            </a:r>
            <a:r>
              <a:rPr lang="en-US" dirty="0" err="1" smtClean="0"/>
              <a:t>cout</a:t>
            </a:r>
            <a:r>
              <a:rPr lang="en-US" dirty="0" smtClean="0"/>
              <a:t> &lt;&lt; "D" &lt;&lt; </a:t>
            </a:r>
            <a:r>
              <a:rPr lang="en-US" dirty="0" err="1" smtClean="0"/>
              <a:t>wordToRhyme</a:t>
            </a:r>
            <a:r>
              <a:rPr lang="en-US" dirty="0" smtClean="0"/>
              <a:t> &lt;&lt; "\n";</a:t>
            </a:r>
          </a:p>
          <a:p>
            <a:r>
              <a:rPr lang="en-US" dirty="0" smtClean="0"/>
              <a:t>   </a:t>
            </a:r>
            <a:r>
              <a:rPr lang="en-US" dirty="0" err="1" smtClean="0"/>
              <a:t>cout</a:t>
            </a:r>
            <a:r>
              <a:rPr lang="en-US" dirty="0" smtClean="0"/>
              <a:t> &lt;&lt; "E" &lt;&lt; </a:t>
            </a:r>
            <a:r>
              <a:rPr lang="en-US" dirty="0" err="1" smtClean="0"/>
              <a:t>wordToRhyme</a:t>
            </a:r>
            <a:r>
              <a:rPr lang="en-US" dirty="0" smtClean="0"/>
              <a:t> &lt;&lt; "\n";</a:t>
            </a:r>
          </a:p>
          <a:p>
            <a:r>
              <a:rPr lang="en-US" dirty="0" smtClean="0"/>
              <a:t>   </a:t>
            </a:r>
            <a:r>
              <a:rPr lang="en-US" dirty="0" err="1" smtClean="0"/>
              <a:t>cout</a:t>
            </a:r>
            <a:r>
              <a:rPr lang="en-US" dirty="0" smtClean="0"/>
              <a:t> &lt;&lt; "F" &lt;&lt; </a:t>
            </a:r>
            <a:r>
              <a:rPr lang="en-US" dirty="0" err="1" smtClean="0"/>
              <a:t>wordToRhyme</a:t>
            </a:r>
            <a:r>
              <a:rPr lang="en-US" dirty="0" smtClean="0"/>
              <a:t> &lt;&lt; "\n";</a:t>
            </a:r>
          </a:p>
          <a:p>
            <a:r>
              <a:rPr lang="en-US" dirty="0" smtClean="0"/>
              <a:t>   </a:t>
            </a:r>
            <a:r>
              <a:rPr lang="en-US" dirty="0" err="1" smtClean="0"/>
              <a:t>cout</a:t>
            </a:r>
            <a:r>
              <a:rPr lang="en-US" dirty="0" smtClean="0"/>
              <a:t> &lt;&lt; "G" &lt;&lt; </a:t>
            </a:r>
            <a:r>
              <a:rPr lang="en-US" dirty="0" err="1" smtClean="0"/>
              <a:t>wordToRhyme</a:t>
            </a:r>
            <a:r>
              <a:rPr lang="en-US" dirty="0" smtClean="0"/>
              <a:t> &lt;&lt; "\n";</a:t>
            </a:r>
          </a:p>
          <a:p>
            <a:r>
              <a:rPr lang="en-US" dirty="0" smtClean="0"/>
              <a:t>   </a:t>
            </a:r>
            <a:r>
              <a:rPr lang="en-US" dirty="0" err="1" smtClean="0"/>
              <a:t>cout</a:t>
            </a:r>
            <a:r>
              <a:rPr lang="en-US" dirty="0" smtClean="0"/>
              <a:t> &lt;&lt; "H" &lt;&lt; </a:t>
            </a:r>
            <a:r>
              <a:rPr lang="en-US" dirty="0" err="1" smtClean="0"/>
              <a:t>wordToRhyme</a:t>
            </a:r>
            <a:r>
              <a:rPr lang="en-US" dirty="0" smtClean="0"/>
              <a:t> &lt;&lt; "\n";</a:t>
            </a:r>
          </a:p>
          <a:p>
            <a:r>
              <a:rPr lang="en-US" dirty="0" smtClean="0"/>
              <a:t>   </a:t>
            </a:r>
            <a:r>
              <a:rPr lang="en-US" dirty="0" err="1" smtClean="0"/>
              <a:t>cout</a:t>
            </a:r>
            <a:r>
              <a:rPr lang="en-US" dirty="0" smtClean="0"/>
              <a:t> &lt;&lt; "I" &lt;&lt; </a:t>
            </a:r>
            <a:r>
              <a:rPr lang="en-US" dirty="0" err="1" smtClean="0"/>
              <a:t>wordToRhyme</a:t>
            </a:r>
            <a:r>
              <a:rPr lang="en-US" dirty="0" smtClean="0"/>
              <a:t> &lt;&lt; "\n";</a:t>
            </a:r>
          </a:p>
          <a:p>
            <a:r>
              <a:rPr lang="en-US" dirty="0" smtClean="0"/>
              <a:t>   </a:t>
            </a:r>
            <a:r>
              <a:rPr lang="en-US" dirty="0" err="1" smtClean="0"/>
              <a:t>cout</a:t>
            </a:r>
            <a:r>
              <a:rPr lang="en-US" dirty="0" smtClean="0"/>
              <a:t> &lt;&lt; "J" &lt;&lt; </a:t>
            </a:r>
            <a:r>
              <a:rPr lang="en-US" dirty="0" err="1" smtClean="0"/>
              <a:t>wordToRhyme</a:t>
            </a:r>
            <a:r>
              <a:rPr lang="en-US" dirty="0" smtClean="0"/>
              <a:t> &lt;&lt; "\n";</a:t>
            </a:r>
          </a:p>
          <a:p>
            <a:r>
              <a:rPr lang="en-US" dirty="0" smtClean="0"/>
              <a:t>   </a:t>
            </a:r>
            <a:r>
              <a:rPr lang="en-US" dirty="0" err="1" smtClean="0"/>
              <a:t>cout</a:t>
            </a:r>
            <a:r>
              <a:rPr lang="en-US" dirty="0" smtClean="0"/>
              <a:t> &lt;&lt; "K" &lt;&lt; </a:t>
            </a:r>
            <a:r>
              <a:rPr lang="en-US" dirty="0" err="1" smtClean="0"/>
              <a:t>wordToRhyme</a:t>
            </a:r>
            <a:r>
              <a:rPr lang="en-US" dirty="0" smtClean="0"/>
              <a:t> &lt;&lt; "\n";</a:t>
            </a:r>
          </a:p>
          <a:p>
            <a:r>
              <a:rPr lang="en-US" dirty="0" smtClean="0"/>
              <a:t>   </a:t>
            </a:r>
            <a:r>
              <a:rPr lang="en-US" dirty="0" err="1" smtClean="0"/>
              <a:t>cout</a:t>
            </a:r>
            <a:r>
              <a:rPr lang="en-US" dirty="0" smtClean="0"/>
              <a:t> &lt;&lt; "L" &lt;&lt; </a:t>
            </a:r>
            <a:r>
              <a:rPr lang="en-US" dirty="0" err="1" smtClean="0"/>
              <a:t>wordToRhyme</a:t>
            </a:r>
            <a:r>
              <a:rPr lang="en-US" dirty="0" smtClean="0"/>
              <a:t> &lt;&lt; "\n";</a:t>
            </a:r>
          </a:p>
          <a:p>
            <a:r>
              <a:rPr lang="en-US" dirty="0" smtClean="0"/>
              <a:t>   </a:t>
            </a:r>
            <a:r>
              <a:rPr lang="en-US" dirty="0" err="1" smtClean="0"/>
              <a:t>cout</a:t>
            </a:r>
            <a:r>
              <a:rPr lang="en-US" dirty="0" smtClean="0"/>
              <a:t> &lt;&lt; "M" &lt;&lt; </a:t>
            </a:r>
            <a:r>
              <a:rPr lang="en-US" dirty="0" err="1" smtClean="0"/>
              <a:t>wordToRhyme</a:t>
            </a:r>
            <a:r>
              <a:rPr lang="en-US" dirty="0" smtClean="0"/>
              <a:t> &lt;&lt; "\n";</a:t>
            </a:r>
          </a:p>
          <a:p>
            <a:r>
              <a:rPr lang="en-US" dirty="0" smtClean="0"/>
              <a:t>   </a:t>
            </a:r>
            <a:r>
              <a:rPr lang="en-US" dirty="0" err="1" smtClean="0"/>
              <a:t>cout</a:t>
            </a:r>
            <a:r>
              <a:rPr lang="en-US" dirty="0" smtClean="0"/>
              <a:t> &lt;&lt; "N" &lt;&lt; </a:t>
            </a:r>
            <a:r>
              <a:rPr lang="en-US" dirty="0" err="1" smtClean="0"/>
              <a:t>wordToRhyme</a:t>
            </a:r>
            <a:r>
              <a:rPr lang="en-US" dirty="0" smtClean="0"/>
              <a:t> &lt;&lt; "\n";</a:t>
            </a:r>
          </a:p>
          <a:p>
            <a:r>
              <a:rPr lang="en-US" dirty="0" smtClean="0"/>
              <a:t>   </a:t>
            </a:r>
            <a:r>
              <a:rPr lang="en-US" dirty="0" err="1" smtClean="0"/>
              <a:t>cout</a:t>
            </a:r>
            <a:r>
              <a:rPr lang="en-US" dirty="0" smtClean="0"/>
              <a:t> &lt;&lt; "O" &lt;&lt; </a:t>
            </a:r>
            <a:r>
              <a:rPr lang="en-US" dirty="0" err="1" smtClean="0"/>
              <a:t>wordToRhyme</a:t>
            </a:r>
            <a:r>
              <a:rPr lang="en-US" dirty="0" smtClean="0"/>
              <a:t> &lt;&lt; "\n";</a:t>
            </a:r>
          </a:p>
          <a:p>
            <a:r>
              <a:rPr lang="en-US" dirty="0" smtClean="0"/>
              <a:t>   </a:t>
            </a:r>
            <a:r>
              <a:rPr lang="en-US" dirty="0" err="1" smtClean="0"/>
              <a:t>cout</a:t>
            </a:r>
            <a:r>
              <a:rPr lang="en-US" dirty="0" smtClean="0"/>
              <a:t> &lt;&lt; "P" &lt;&lt; </a:t>
            </a:r>
            <a:r>
              <a:rPr lang="en-US" dirty="0" err="1" smtClean="0"/>
              <a:t>wordToRhyme</a:t>
            </a:r>
            <a:r>
              <a:rPr lang="en-US" dirty="0" smtClean="0"/>
              <a:t> &lt;&lt; "\n";</a:t>
            </a:r>
          </a:p>
          <a:p>
            <a:r>
              <a:rPr lang="en-US" dirty="0" smtClean="0"/>
              <a:t>   </a:t>
            </a:r>
            <a:r>
              <a:rPr lang="en-US" dirty="0" err="1" smtClean="0"/>
              <a:t>cout</a:t>
            </a:r>
            <a:r>
              <a:rPr lang="en-US" dirty="0" smtClean="0"/>
              <a:t> &lt;&lt; "Q" &lt;&lt; </a:t>
            </a:r>
            <a:r>
              <a:rPr lang="en-US" dirty="0" err="1" smtClean="0"/>
              <a:t>wordToRhyme</a:t>
            </a:r>
            <a:r>
              <a:rPr lang="en-US" dirty="0" smtClean="0"/>
              <a:t> &lt;&lt; "\n";</a:t>
            </a:r>
          </a:p>
          <a:p>
            <a:r>
              <a:rPr lang="en-US" dirty="0" smtClean="0"/>
              <a:t>   </a:t>
            </a:r>
            <a:r>
              <a:rPr lang="en-US" dirty="0" err="1" smtClean="0"/>
              <a:t>cout</a:t>
            </a:r>
            <a:r>
              <a:rPr lang="en-US" dirty="0" smtClean="0"/>
              <a:t> &lt;&lt; "R" &lt;&lt; </a:t>
            </a:r>
            <a:r>
              <a:rPr lang="en-US" dirty="0" err="1" smtClean="0"/>
              <a:t>wordToRhyme</a:t>
            </a:r>
            <a:r>
              <a:rPr lang="en-US" dirty="0" smtClean="0"/>
              <a:t> &lt;&lt; "\n";</a:t>
            </a:r>
          </a:p>
          <a:p>
            <a:r>
              <a:rPr lang="en-US" dirty="0" smtClean="0"/>
              <a:t>   </a:t>
            </a:r>
            <a:r>
              <a:rPr lang="en-US" dirty="0" err="1" smtClean="0"/>
              <a:t>cout</a:t>
            </a:r>
            <a:r>
              <a:rPr lang="en-US" dirty="0" smtClean="0"/>
              <a:t> &lt;&lt; "S" &lt;&lt; </a:t>
            </a:r>
            <a:r>
              <a:rPr lang="en-US" dirty="0" err="1" smtClean="0"/>
              <a:t>wordToRhyme</a:t>
            </a:r>
            <a:r>
              <a:rPr lang="en-US" dirty="0" smtClean="0"/>
              <a:t> &lt;&lt; "\n";</a:t>
            </a:r>
          </a:p>
          <a:p>
            <a:r>
              <a:rPr lang="en-US" dirty="0" smtClean="0"/>
              <a:t>   </a:t>
            </a:r>
            <a:r>
              <a:rPr lang="en-US" dirty="0" err="1" smtClean="0"/>
              <a:t>cout</a:t>
            </a:r>
            <a:r>
              <a:rPr lang="en-US" dirty="0" smtClean="0"/>
              <a:t> &lt;&lt; "T" &lt;&lt; </a:t>
            </a:r>
            <a:r>
              <a:rPr lang="en-US" dirty="0" err="1" smtClean="0"/>
              <a:t>wordToRhyme</a:t>
            </a:r>
            <a:r>
              <a:rPr lang="en-US" dirty="0" smtClean="0"/>
              <a:t> &lt;&lt; "\n";</a:t>
            </a:r>
          </a:p>
          <a:p>
            <a:r>
              <a:rPr lang="en-US" dirty="0" smtClean="0"/>
              <a:t>   </a:t>
            </a:r>
            <a:r>
              <a:rPr lang="en-US" dirty="0" err="1" smtClean="0"/>
              <a:t>cout</a:t>
            </a:r>
            <a:r>
              <a:rPr lang="en-US" dirty="0" smtClean="0"/>
              <a:t> &lt;&lt; "U" &lt;&lt; </a:t>
            </a:r>
            <a:r>
              <a:rPr lang="en-US" dirty="0" err="1" smtClean="0"/>
              <a:t>wordToRhyme</a:t>
            </a:r>
            <a:r>
              <a:rPr lang="en-US" dirty="0" smtClean="0"/>
              <a:t> &lt;&lt; "\n";</a:t>
            </a:r>
          </a:p>
          <a:p>
            <a:r>
              <a:rPr lang="en-US" dirty="0" smtClean="0"/>
              <a:t>   </a:t>
            </a:r>
            <a:r>
              <a:rPr lang="en-US" dirty="0" err="1" smtClean="0"/>
              <a:t>cout</a:t>
            </a:r>
            <a:r>
              <a:rPr lang="en-US" dirty="0" smtClean="0"/>
              <a:t> &lt;&lt; "V" &lt;&lt; </a:t>
            </a:r>
            <a:r>
              <a:rPr lang="en-US" dirty="0" err="1" smtClean="0"/>
              <a:t>wordToRhyme</a:t>
            </a:r>
            <a:r>
              <a:rPr lang="en-US" dirty="0" smtClean="0"/>
              <a:t> &lt;&lt; "\n";</a:t>
            </a:r>
          </a:p>
          <a:p>
            <a:r>
              <a:rPr lang="en-US" dirty="0" smtClean="0"/>
              <a:t>   </a:t>
            </a:r>
            <a:r>
              <a:rPr lang="en-US" dirty="0" err="1" smtClean="0"/>
              <a:t>cout</a:t>
            </a:r>
            <a:r>
              <a:rPr lang="en-US" dirty="0" smtClean="0"/>
              <a:t> &lt;&lt; "W" &lt;&lt; </a:t>
            </a:r>
            <a:r>
              <a:rPr lang="en-US" dirty="0" err="1" smtClean="0"/>
              <a:t>wordToRhyme</a:t>
            </a:r>
            <a:r>
              <a:rPr lang="en-US" dirty="0" smtClean="0"/>
              <a:t> &lt;&lt; "\n";</a:t>
            </a:r>
          </a:p>
          <a:p>
            <a:r>
              <a:rPr lang="en-US" dirty="0" smtClean="0"/>
              <a:t>   </a:t>
            </a:r>
            <a:r>
              <a:rPr lang="en-US" dirty="0" err="1" smtClean="0"/>
              <a:t>cout</a:t>
            </a:r>
            <a:r>
              <a:rPr lang="en-US" dirty="0" smtClean="0"/>
              <a:t> &lt;&lt; "X" &lt;&lt; </a:t>
            </a:r>
            <a:r>
              <a:rPr lang="en-US" dirty="0" err="1" smtClean="0"/>
              <a:t>wordToRhyme</a:t>
            </a:r>
            <a:r>
              <a:rPr lang="en-US" dirty="0" smtClean="0"/>
              <a:t> &lt;&lt; "\n";</a:t>
            </a:r>
          </a:p>
          <a:p>
            <a:r>
              <a:rPr lang="en-US" dirty="0" smtClean="0"/>
              <a:t>   </a:t>
            </a:r>
            <a:r>
              <a:rPr lang="en-US" dirty="0" err="1" smtClean="0"/>
              <a:t>cout</a:t>
            </a:r>
            <a:r>
              <a:rPr lang="en-US" dirty="0" smtClean="0"/>
              <a:t> &lt;&lt; "Y" &lt;&lt; </a:t>
            </a:r>
            <a:r>
              <a:rPr lang="en-US" dirty="0" err="1" smtClean="0"/>
              <a:t>wordToRhyme</a:t>
            </a:r>
            <a:r>
              <a:rPr lang="en-US" dirty="0" smtClean="0"/>
              <a:t> &lt;&lt; "\n";</a:t>
            </a:r>
          </a:p>
          <a:p>
            <a:r>
              <a:rPr lang="en-US" dirty="0" smtClean="0"/>
              <a:t>   </a:t>
            </a:r>
            <a:r>
              <a:rPr lang="en-US" dirty="0" err="1" smtClean="0"/>
              <a:t>cout</a:t>
            </a:r>
            <a:r>
              <a:rPr lang="en-US" dirty="0" smtClean="0"/>
              <a:t> &lt;&lt; "Z" &lt;&lt; </a:t>
            </a:r>
            <a:r>
              <a:rPr lang="en-US" dirty="0" err="1" smtClean="0"/>
              <a:t>wordToRhyme</a:t>
            </a:r>
            <a:r>
              <a:rPr lang="en-US" dirty="0" smtClean="0"/>
              <a:t> &lt;&lt; "\n";</a:t>
            </a:r>
          </a:p>
          <a:p>
            <a:r>
              <a:rPr lang="en-US" dirty="0" smtClean="0"/>
              <a:t>   </a:t>
            </a:r>
          </a:p>
          <a:p>
            <a:r>
              <a:rPr lang="en-US" dirty="0" smtClean="0"/>
              <a:t>   </a:t>
            </a:r>
            <a:r>
              <a:rPr lang="en-US" b="1" dirty="0" smtClean="0"/>
              <a:t>//And we're done!</a:t>
            </a:r>
          </a:p>
          <a:p>
            <a:r>
              <a:rPr lang="en-US" dirty="0" smtClean="0"/>
              <a:t>   return 0;</a:t>
            </a:r>
          </a:p>
          <a:p>
            <a:r>
              <a:rPr lang="en-US" dirty="0" smtClean="0"/>
              <a:t>}</a:t>
            </a:r>
            <a:endParaRPr lang="en-US" dirty="0"/>
          </a:p>
        </p:txBody>
      </p:sp>
    </p:spTree>
    <p:extLst>
      <p:ext uri="{BB962C8B-B14F-4D97-AF65-F5344CB8AC3E}">
        <p14:creationId xmlns:p14="http://schemas.microsoft.com/office/powerpoint/2010/main" val="21305883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#include &lt;</a:t>
            </a:r>
            <a:r>
              <a:rPr lang="en-US" dirty="0" err="1" smtClean="0"/>
              <a:t>iostream</a:t>
            </a:r>
            <a:r>
              <a:rPr lang="en-US" dirty="0" smtClean="0"/>
              <a:t>&gt;</a:t>
            </a:r>
          </a:p>
          <a:p>
            <a:endParaRPr lang="en-US" dirty="0" smtClean="0"/>
          </a:p>
          <a:p>
            <a:r>
              <a:rPr lang="en-US" dirty="0" smtClean="0"/>
              <a:t>using namespace </a:t>
            </a:r>
            <a:r>
              <a:rPr lang="en-US" dirty="0" err="1" smtClean="0"/>
              <a:t>std</a:t>
            </a:r>
            <a:r>
              <a:rPr lang="en-US" dirty="0" smtClean="0"/>
              <a:t>;</a:t>
            </a:r>
          </a:p>
          <a:p>
            <a:endParaRPr lang="en-US" dirty="0" smtClean="0"/>
          </a:p>
          <a:p>
            <a:r>
              <a:rPr lang="en-US" dirty="0" err="1" smtClean="0"/>
              <a:t>int</a:t>
            </a:r>
            <a:r>
              <a:rPr lang="en-US" dirty="0" smtClean="0"/>
              <a:t> main()</a:t>
            </a:r>
          </a:p>
          <a:p>
            <a:r>
              <a:rPr lang="en-US" dirty="0" smtClean="0"/>
              <a:t>{</a:t>
            </a:r>
          </a:p>
          <a:p>
            <a:r>
              <a:rPr lang="en-US" b="1" dirty="0" smtClean="0"/>
              <a:t>   //Here is an example of how the program could be written:</a:t>
            </a:r>
          </a:p>
          <a:p>
            <a:r>
              <a:rPr lang="en-US" dirty="0" smtClean="0"/>
              <a:t>   </a:t>
            </a:r>
          </a:p>
          <a:p>
            <a:r>
              <a:rPr lang="en-US" dirty="0" smtClean="0"/>
              <a:t>   </a:t>
            </a:r>
            <a:r>
              <a:rPr lang="en-US" b="1" dirty="0" smtClean="0"/>
              <a:t>//Define a variable to hold the string:</a:t>
            </a:r>
          </a:p>
          <a:p>
            <a:r>
              <a:rPr lang="en-US" dirty="0" smtClean="0"/>
              <a:t>   string </a:t>
            </a:r>
            <a:r>
              <a:rPr lang="en-US" dirty="0" err="1" smtClean="0"/>
              <a:t>wordToRhyme</a:t>
            </a:r>
            <a:r>
              <a:rPr lang="en-US" dirty="0" smtClean="0"/>
              <a:t> = "range"; </a:t>
            </a:r>
            <a:r>
              <a:rPr lang="en-US" b="1" dirty="0" smtClean="0"/>
              <a:t>//Notice that it is missing the first letter</a:t>
            </a:r>
          </a:p>
          <a:p>
            <a:r>
              <a:rPr lang="en-US" dirty="0" smtClean="0"/>
              <a:t>   </a:t>
            </a:r>
          </a:p>
          <a:p>
            <a:r>
              <a:rPr lang="en-US" b="1" dirty="0" smtClean="0"/>
              <a:t>   //The user has to input the string that we need to find rhymes for:</a:t>
            </a:r>
          </a:p>
          <a:p>
            <a:r>
              <a:rPr lang="en-US" dirty="0" smtClean="0"/>
              <a:t>   </a:t>
            </a:r>
            <a:r>
              <a:rPr lang="en-US" dirty="0" err="1" smtClean="0"/>
              <a:t>cout</a:t>
            </a:r>
            <a:r>
              <a:rPr lang="en-US" dirty="0" smtClean="0"/>
              <a:t> &lt;&lt; "Please input everything but the first letter of the word you need to rhyme:\n";</a:t>
            </a:r>
          </a:p>
          <a:p>
            <a:r>
              <a:rPr lang="en-US" dirty="0" smtClean="0"/>
              <a:t>   </a:t>
            </a:r>
          </a:p>
          <a:p>
            <a:r>
              <a:rPr lang="en-US" b="1" dirty="0" smtClean="0"/>
              <a:t>   //</a:t>
            </a:r>
            <a:r>
              <a:rPr lang="en-US" b="1" dirty="0" err="1" smtClean="0"/>
              <a:t>Recieve</a:t>
            </a:r>
            <a:r>
              <a:rPr lang="en-US" b="1" dirty="0" smtClean="0"/>
              <a:t> input:</a:t>
            </a:r>
          </a:p>
          <a:p>
            <a:r>
              <a:rPr lang="en-US" dirty="0" smtClean="0"/>
              <a:t>   </a:t>
            </a:r>
            <a:r>
              <a:rPr lang="en-US" dirty="0" err="1" smtClean="0"/>
              <a:t>cin</a:t>
            </a:r>
            <a:r>
              <a:rPr lang="en-US" dirty="0" smtClean="0"/>
              <a:t> &gt;&gt; </a:t>
            </a:r>
            <a:r>
              <a:rPr lang="en-US" dirty="0" err="1" smtClean="0"/>
              <a:t>wordToRhyme</a:t>
            </a:r>
            <a:r>
              <a:rPr lang="en-US" dirty="0" smtClean="0"/>
              <a:t>;</a:t>
            </a:r>
          </a:p>
          <a:p>
            <a:r>
              <a:rPr lang="en-US" dirty="0" smtClean="0"/>
              <a:t>   </a:t>
            </a:r>
          </a:p>
          <a:p>
            <a:r>
              <a:rPr lang="en-US" b="1" dirty="0" smtClean="0"/>
              <a:t>   //Now we output the rhymes for the user:</a:t>
            </a:r>
          </a:p>
          <a:p>
            <a:r>
              <a:rPr lang="en-US" dirty="0" smtClean="0"/>
              <a:t>   </a:t>
            </a:r>
            <a:r>
              <a:rPr lang="en-US" dirty="0" err="1" smtClean="0"/>
              <a:t>cout</a:t>
            </a:r>
            <a:r>
              <a:rPr lang="en-US" dirty="0" smtClean="0"/>
              <a:t> &lt;&lt; "A" &lt;&lt; </a:t>
            </a:r>
            <a:r>
              <a:rPr lang="en-US" dirty="0" err="1" smtClean="0"/>
              <a:t>wordToRhyme</a:t>
            </a:r>
            <a:r>
              <a:rPr lang="en-US" dirty="0" smtClean="0"/>
              <a:t> &lt;&lt; "\n";</a:t>
            </a:r>
          </a:p>
          <a:p>
            <a:r>
              <a:rPr lang="en-US" dirty="0" smtClean="0"/>
              <a:t>   </a:t>
            </a:r>
            <a:r>
              <a:rPr lang="en-US" dirty="0" err="1" smtClean="0"/>
              <a:t>cout</a:t>
            </a:r>
            <a:r>
              <a:rPr lang="en-US" dirty="0" smtClean="0"/>
              <a:t> &lt;&lt; "B" &lt;&lt; </a:t>
            </a:r>
            <a:r>
              <a:rPr lang="en-US" dirty="0" err="1" smtClean="0"/>
              <a:t>wordToRhyme</a:t>
            </a:r>
            <a:r>
              <a:rPr lang="en-US" dirty="0" smtClean="0"/>
              <a:t> &lt;&lt; "\n";</a:t>
            </a:r>
          </a:p>
          <a:p>
            <a:r>
              <a:rPr lang="en-US" dirty="0" smtClean="0"/>
              <a:t>   </a:t>
            </a:r>
            <a:r>
              <a:rPr lang="en-US" dirty="0" err="1" smtClean="0"/>
              <a:t>cout</a:t>
            </a:r>
            <a:r>
              <a:rPr lang="en-US" dirty="0" smtClean="0"/>
              <a:t> &lt;&lt; "C" &lt;&lt; </a:t>
            </a:r>
            <a:r>
              <a:rPr lang="en-US" dirty="0" err="1" smtClean="0"/>
              <a:t>wordToRhyme</a:t>
            </a:r>
            <a:r>
              <a:rPr lang="en-US" dirty="0" smtClean="0"/>
              <a:t> &lt;&lt; "\n";</a:t>
            </a:r>
          </a:p>
          <a:p>
            <a:r>
              <a:rPr lang="en-US" dirty="0" smtClean="0"/>
              <a:t>   </a:t>
            </a:r>
            <a:r>
              <a:rPr lang="en-US" dirty="0" err="1" smtClean="0"/>
              <a:t>cout</a:t>
            </a:r>
            <a:r>
              <a:rPr lang="en-US" dirty="0" smtClean="0"/>
              <a:t> &lt;&lt; "D" &lt;&lt; </a:t>
            </a:r>
            <a:r>
              <a:rPr lang="en-US" dirty="0" err="1" smtClean="0"/>
              <a:t>wordToRhyme</a:t>
            </a:r>
            <a:r>
              <a:rPr lang="en-US" dirty="0" smtClean="0"/>
              <a:t> &lt;&lt; "\n";</a:t>
            </a:r>
          </a:p>
          <a:p>
            <a:r>
              <a:rPr lang="en-US" dirty="0" smtClean="0"/>
              <a:t>   </a:t>
            </a:r>
            <a:r>
              <a:rPr lang="en-US" dirty="0" err="1" smtClean="0"/>
              <a:t>cout</a:t>
            </a:r>
            <a:r>
              <a:rPr lang="en-US" dirty="0" smtClean="0"/>
              <a:t> &lt;&lt; "E" &lt;&lt; </a:t>
            </a:r>
            <a:r>
              <a:rPr lang="en-US" dirty="0" err="1" smtClean="0"/>
              <a:t>wordToRhyme</a:t>
            </a:r>
            <a:r>
              <a:rPr lang="en-US" dirty="0" smtClean="0"/>
              <a:t> &lt;&lt; "\n";</a:t>
            </a:r>
          </a:p>
          <a:p>
            <a:r>
              <a:rPr lang="en-US" dirty="0" smtClean="0"/>
              <a:t>   </a:t>
            </a:r>
            <a:r>
              <a:rPr lang="en-US" dirty="0" err="1" smtClean="0"/>
              <a:t>cout</a:t>
            </a:r>
            <a:r>
              <a:rPr lang="en-US" dirty="0" smtClean="0"/>
              <a:t> &lt;&lt; "F" &lt;&lt; </a:t>
            </a:r>
            <a:r>
              <a:rPr lang="en-US" dirty="0" err="1" smtClean="0"/>
              <a:t>wordToRhyme</a:t>
            </a:r>
            <a:r>
              <a:rPr lang="en-US" dirty="0" smtClean="0"/>
              <a:t> &lt;&lt; "\n";</a:t>
            </a:r>
          </a:p>
          <a:p>
            <a:r>
              <a:rPr lang="en-US" dirty="0" smtClean="0"/>
              <a:t>   </a:t>
            </a:r>
            <a:r>
              <a:rPr lang="en-US" dirty="0" err="1" smtClean="0"/>
              <a:t>cout</a:t>
            </a:r>
            <a:r>
              <a:rPr lang="en-US" dirty="0" smtClean="0"/>
              <a:t> &lt;&lt; "G" &lt;&lt; </a:t>
            </a:r>
            <a:r>
              <a:rPr lang="en-US" dirty="0" err="1" smtClean="0"/>
              <a:t>wordToRhyme</a:t>
            </a:r>
            <a:r>
              <a:rPr lang="en-US" dirty="0" smtClean="0"/>
              <a:t> &lt;&lt; "\n";</a:t>
            </a:r>
          </a:p>
          <a:p>
            <a:r>
              <a:rPr lang="en-US" dirty="0" smtClean="0"/>
              <a:t>   </a:t>
            </a:r>
            <a:r>
              <a:rPr lang="en-US" dirty="0" err="1" smtClean="0"/>
              <a:t>cout</a:t>
            </a:r>
            <a:r>
              <a:rPr lang="en-US" dirty="0" smtClean="0"/>
              <a:t> &lt;&lt; "H" &lt;&lt; </a:t>
            </a:r>
            <a:r>
              <a:rPr lang="en-US" dirty="0" err="1" smtClean="0"/>
              <a:t>wordToRhyme</a:t>
            </a:r>
            <a:r>
              <a:rPr lang="en-US" dirty="0" smtClean="0"/>
              <a:t> &lt;&lt; "\n";</a:t>
            </a:r>
          </a:p>
          <a:p>
            <a:r>
              <a:rPr lang="en-US" dirty="0" smtClean="0"/>
              <a:t>   </a:t>
            </a:r>
            <a:r>
              <a:rPr lang="en-US" dirty="0" err="1" smtClean="0"/>
              <a:t>cout</a:t>
            </a:r>
            <a:r>
              <a:rPr lang="en-US" dirty="0" smtClean="0"/>
              <a:t> &lt;&lt; "I" &lt;&lt; </a:t>
            </a:r>
            <a:r>
              <a:rPr lang="en-US" dirty="0" err="1" smtClean="0"/>
              <a:t>wordToRhyme</a:t>
            </a:r>
            <a:r>
              <a:rPr lang="en-US" dirty="0" smtClean="0"/>
              <a:t> &lt;&lt; "\n";</a:t>
            </a:r>
          </a:p>
          <a:p>
            <a:r>
              <a:rPr lang="en-US" dirty="0" smtClean="0"/>
              <a:t>   </a:t>
            </a:r>
            <a:r>
              <a:rPr lang="en-US" dirty="0" err="1" smtClean="0"/>
              <a:t>cout</a:t>
            </a:r>
            <a:r>
              <a:rPr lang="en-US" dirty="0" smtClean="0"/>
              <a:t> &lt;&lt; "J" &lt;&lt; </a:t>
            </a:r>
            <a:r>
              <a:rPr lang="en-US" dirty="0" err="1" smtClean="0"/>
              <a:t>wordToRhyme</a:t>
            </a:r>
            <a:r>
              <a:rPr lang="en-US" dirty="0" smtClean="0"/>
              <a:t> &lt;&lt; "\n";</a:t>
            </a:r>
          </a:p>
          <a:p>
            <a:r>
              <a:rPr lang="en-US" dirty="0" smtClean="0"/>
              <a:t>   </a:t>
            </a:r>
            <a:r>
              <a:rPr lang="en-US" dirty="0" err="1" smtClean="0"/>
              <a:t>cout</a:t>
            </a:r>
            <a:r>
              <a:rPr lang="en-US" dirty="0" smtClean="0"/>
              <a:t> &lt;&lt; "K" &lt;&lt; </a:t>
            </a:r>
            <a:r>
              <a:rPr lang="en-US" dirty="0" err="1" smtClean="0"/>
              <a:t>wordToRhyme</a:t>
            </a:r>
            <a:r>
              <a:rPr lang="en-US" dirty="0" smtClean="0"/>
              <a:t> &lt;&lt; "\n";</a:t>
            </a:r>
          </a:p>
          <a:p>
            <a:r>
              <a:rPr lang="en-US" dirty="0" smtClean="0"/>
              <a:t>   </a:t>
            </a:r>
            <a:r>
              <a:rPr lang="en-US" dirty="0" err="1" smtClean="0"/>
              <a:t>cout</a:t>
            </a:r>
            <a:r>
              <a:rPr lang="en-US" dirty="0" smtClean="0"/>
              <a:t> &lt;&lt; "L" &lt;&lt; </a:t>
            </a:r>
            <a:r>
              <a:rPr lang="en-US" dirty="0" err="1" smtClean="0"/>
              <a:t>wordToRhyme</a:t>
            </a:r>
            <a:r>
              <a:rPr lang="en-US" dirty="0" smtClean="0"/>
              <a:t> &lt;&lt; "\n";</a:t>
            </a:r>
          </a:p>
          <a:p>
            <a:r>
              <a:rPr lang="en-US" dirty="0" smtClean="0"/>
              <a:t>   </a:t>
            </a:r>
            <a:r>
              <a:rPr lang="en-US" dirty="0" err="1" smtClean="0"/>
              <a:t>cout</a:t>
            </a:r>
            <a:r>
              <a:rPr lang="en-US" dirty="0" smtClean="0"/>
              <a:t> &lt;&lt; "M" &lt;&lt; </a:t>
            </a:r>
            <a:r>
              <a:rPr lang="en-US" dirty="0" err="1" smtClean="0"/>
              <a:t>wordToRhyme</a:t>
            </a:r>
            <a:r>
              <a:rPr lang="en-US" dirty="0" smtClean="0"/>
              <a:t> &lt;&lt; "\n";</a:t>
            </a:r>
          </a:p>
          <a:p>
            <a:r>
              <a:rPr lang="en-US" dirty="0" smtClean="0"/>
              <a:t>   </a:t>
            </a:r>
            <a:r>
              <a:rPr lang="en-US" dirty="0" err="1" smtClean="0"/>
              <a:t>cout</a:t>
            </a:r>
            <a:r>
              <a:rPr lang="en-US" dirty="0" smtClean="0"/>
              <a:t> &lt;&lt; "N" &lt;&lt; </a:t>
            </a:r>
            <a:r>
              <a:rPr lang="en-US" dirty="0" err="1" smtClean="0"/>
              <a:t>wordToRhyme</a:t>
            </a:r>
            <a:r>
              <a:rPr lang="en-US" dirty="0" smtClean="0"/>
              <a:t> &lt;&lt; "\n";</a:t>
            </a:r>
          </a:p>
          <a:p>
            <a:r>
              <a:rPr lang="en-US" dirty="0" smtClean="0"/>
              <a:t>   </a:t>
            </a:r>
            <a:r>
              <a:rPr lang="en-US" dirty="0" err="1" smtClean="0"/>
              <a:t>cout</a:t>
            </a:r>
            <a:r>
              <a:rPr lang="en-US" dirty="0" smtClean="0"/>
              <a:t> &lt;&lt; "O" &lt;&lt; </a:t>
            </a:r>
            <a:r>
              <a:rPr lang="en-US" dirty="0" err="1" smtClean="0"/>
              <a:t>wordToRhyme</a:t>
            </a:r>
            <a:r>
              <a:rPr lang="en-US" dirty="0" smtClean="0"/>
              <a:t> &lt;&lt; "\n";</a:t>
            </a:r>
          </a:p>
          <a:p>
            <a:r>
              <a:rPr lang="en-US" dirty="0" smtClean="0"/>
              <a:t>   </a:t>
            </a:r>
            <a:r>
              <a:rPr lang="en-US" dirty="0" err="1" smtClean="0"/>
              <a:t>cout</a:t>
            </a:r>
            <a:r>
              <a:rPr lang="en-US" dirty="0" smtClean="0"/>
              <a:t> &lt;&lt; "P" &lt;&lt; </a:t>
            </a:r>
            <a:r>
              <a:rPr lang="en-US" dirty="0" err="1" smtClean="0"/>
              <a:t>wordToRhyme</a:t>
            </a:r>
            <a:r>
              <a:rPr lang="en-US" dirty="0" smtClean="0"/>
              <a:t> &lt;&lt; "\n";</a:t>
            </a:r>
          </a:p>
          <a:p>
            <a:r>
              <a:rPr lang="en-US" dirty="0" smtClean="0"/>
              <a:t>   </a:t>
            </a:r>
            <a:r>
              <a:rPr lang="en-US" dirty="0" err="1" smtClean="0"/>
              <a:t>cout</a:t>
            </a:r>
            <a:r>
              <a:rPr lang="en-US" dirty="0" smtClean="0"/>
              <a:t> &lt;&lt; "Q" &lt;&lt; </a:t>
            </a:r>
            <a:r>
              <a:rPr lang="en-US" dirty="0" err="1" smtClean="0"/>
              <a:t>wordToRhyme</a:t>
            </a:r>
            <a:r>
              <a:rPr lang="en-US" dirty="0" smtClean="0"/>
              <a:t> &lt;&lt; "\n";</a:t>
            </a:r>
          </a:p>
          <a:p>
            <a:r>
              <a:rPr lang="en-US" dirty="0" smtClean="0"/>
              <a:t>   </a:t>
            </a:r>
            <a:r>
              <a:rPr lang="en-US" dirty="0" err="1" smtClean="0"/>
              <a:t>cout</a:t>
            </a:r>
            <a:r>
              <a:rPr lang="en-US" dirty="0" smtClean="0"/>
              <a:t> &lt;&lt; "R" &lt;&lt; </a:t>
            </a:r>
            <a:r>
              <a:rPr lang="en-US" dirty="0" err="1" smtClean="0"/>
              <a:t>wordToRhyme</a:t>
            </a:r>
            <a:r>
              <a:rPr lang="en-US" dirty="0" smtClean="0"/>
              <a:t> &lt;&lt; "\n";</a:t>
            </a:r>
          </a:p>
          <a:p>
            <a:r>
              <a:rPr lang="en-US" dirty="0" smtClean="0"/>
              <a:t>   </a:t>
            </a:r>
            <a:r>
              <a:rPr lang="en-US" dirty="0" err="1" smtClean="0"/>
              <a:t>cout</a:t>
            </a:r>
            <a:r>
              <a:rPr lang="en-US" dirty="0" smtClean="0"/>
              <a:t> &lt;&lt; "S" &lt;&lt; </a:t>
            </a:r>
            <a:r>
              <a:rPr lang="en-US" dirty="0" err="1" smtClean="0"/>
              <a:t>wordToRhyme</a:t>
            </a:r>
            <a:r>
              <a:rPr lang="en-US" dirty="0" smtClean="0"/>
              <a:t> &lt;&lt; "\n";</a:t>
            </a:r>
          </a:p>
          <a:p>
            <a:r>
              <a:rPr lang="en-US" dirty="0" smtClean="0"/>
              <a:t>   </a:t>
            </a:r>
            <a:r>
              <a:rPr lang="en-US" dirty="0" err="1" smtClean="0"/>
              <a:t>cout</a:t>
            </a:r>
            <a:r>
              <a:rPr lang="en-US" dirty="0" smtClean="0"/>
              <a:t> &lt;&lt; "T" &lt;&lt; </a:t>
            </a:r>
            <a:r>
              <a:rPr lang="en-US" dirty="0" err="1" smtClean="0"/>
              <a:t>wordToRhyme</a:t>
            </a:r>
            <a:r>
              <a:rPr lang="en-US" dirty="0" smtClean="0"/>
              <a:t> &lt;&lt; "\n";</a:t>
            </a:r>
          </a:p>
          <a:p>
            <a:r>
              <a:rPr lang="en-US" dirty="0" smtClean="0"/>
              <a:t>   </a:t>
            </a:r>
            <a:r>
              <a:rPr lang="en-US" dirty="0" err="1" smtClean="0"/>
              <a:t>cout</a:t>
            </a:r>
            <a:r>
              <a:rPr lang="en-US" dirty="0" smtClean="0"/>
              <a:t> &lt;&lt; "U" &lt;&lt; </a:t>
            </a:r>
            <a:r>
              <a:rPr lang="en-US" dirty="0" err="1" smtClean="0"/>
              <a:t>wordToRhyme</a:t>
            </a:r>
            <a:r>
              <a:rPr lang="en-US" dirty="0" smtClean="0"/>
              <a:t> &lt;&lt; "\n";</a:t>
            </a:r>
          </a:p>
          <a:p>
            <a:r>
              <a:rPr lang="en-US" dirty="0" smtClean="0"/>
              <a:t>   </a:t>
            </a:r>
            <a:r>
              <a:rPr lang="en-US" dirty="0" err="1" smtClean="0"/>
              <a:t>cout</a:t>
            </a:r>
            <a:r>
              <a:rPr lang="en-US" dirty="0" smtClean="0"/>
              <a:t> &lt;&lt; "V" &lt;&lt; </a:t>
            </a:r>
            <a:r>
              <a:rPr lang="en-US" dirty="0" err="1" smtClean="0"/>
              <a:t>wordToRhyme</a:t>
            </a:r>
            <a:r>
              <a:rPr lang="en-US" dirty="0" smtClean="0"/>
              <a:t> &lt;&lt; "\n";</a:t>
            </a:r>
          </a:p>
          <a:p>
            <a:r>
              <a:rPr lang="en-US" dirty="0" smtClean="0"/>
              <a:t>   </a:t>
            </a:r>
            <a:r>
              <a:rPr lang="en-US" dirty="0" err="1" smtClean="0"/>
              <a:t>cout</a:t>
            </a:r>
            <a:r>
              <a:rPr lang="en-US" dirty="0" smtClean="0"/>
              <a:t> &lt;&lt; "W" &lt;&lt; </a:t>
            </a:r>
            <a:r>
              <a:rPr lang="en-US" dirty="0" err="1" smtClean="0"/>
              <a:t>wordToRhyme</a:t>
            </a:r>
            <a:r>
              <a:rPr lang="en-US" dirty="0" smtClean="0"/>
              <a:t> &lt;&lt; "\n";</a:t>
            </a:r>
          </a:p>
          <a:p>
            <a:r>
              <a:rPr lang="en-US" dirty="0" smtClean="0"/>
              <a:t>   </a:t>
            </a:r>
            <a:r>
              <a:rPr lang="en-US" dirty="0" err="1" smtClean="0"/>
              <a:t>cout</a:t>
            </a:r>
            <a:r>
              <a:rPr lang="en-US" dirty="0" smtClean="0"/>
              <a:t> &lt;&lt; "X" &lt;&lt; </a:t>
            </a:r>
            <a:r>
              <a:rPr lang="en-US" dirty="0" err="1" smtClean="0"/>
              <a:t>wordToRhyme</a:t>
            </a:r>
            <a:r>
              <a:rPr lang="en-US" dirty="0" smtClean="0"/>
              <a:t> &lt;&lt; "\n";</a:t>
            </a:r>
          </a:p>
          <a:p>
            <a:r>
              <a:rPr lang="en-US" dirty="0" smtClean="0"/>
              <a:t>   </a:t>
            </a:r>
            <a:r>
              <a:rPr lang="en-US" dirty="0" err="1" smtClean="0"/>
              <a:t>cout</a:t>
            </a:r>
            <a:r>
              <a:rPr lang="en-US" dirty="0" smtClean="0"/>
              <a:t> &lt;&lt; "Y" &lt;&lt; </a:t>
            </a:r>
            <a:r>
              <a:rPr lang="en-US" dirty="0" err="1" smtClean="0"/>
              <a:t>wordToRhyme</a:t>
            </a:r>
            <a:r>
              <a:rPr lang="en-US" dirty="0" smtClean="0"/>
              <a:t> &lt;&lt; "\n";</a:t>
            </a:r>
          </a:p>
          <a:p>
            <a:r>
              <a:rPr lang="en-US" dirty="0" smtClean="0"/>
              <a:t>   </a:t>
            </a:r>
            <a:r>
              <a:rPr lang="en-US" dirty="0" err="1" smtClean="0"/>
              <a:t>cout</a:t>
            </a:r>
            <a:r>
              <a:rPr lang="en-US" dirty="0" smtClean="0"/>
              <a:t> &lt;&lt; "Z" &lt;&lt; </a:t>
            </a:r>
            <a:r>
              <a:rPr lang="en-US" dirty="0" err="1" smtClean="0"/>
              <a:t>wordToRhyme</a:t>
            </a:r>
            <a:r>
              <a:rPr lang="en-US" dirty="0" smtClean="0"/>
              <a:t> &lt;&lt; "\n";</a:t>
            </a:r>
          </a:p>
          <a:p>
            <a:r>
              <a:rPr lang="en-US" dirty="0" smtClean="0"/>
              <a:t>   </a:t>
            </a:r>
          </a:p>
          <a:p>
            <a:r>
              <a:rPr lang="en-US" dirty="0" smtClean="0"/>
              <a:t>   </a:t>
            </a:r>
            <a:r>
              <a:rPr lang="en-US" b="1" dirty="0" smtClean="0"/>
              <a:t>//And we're done!</a:t>
            </a:r>
          </a:p>
          <a:p>
            <a:r>
              <a:rPr lang="en-US" dirty="0" smtClean="0"/>
              <a:t>   return 0;</a:t>
            </a:r>
          </a:p>
          <a:p>
            <a:r>
              <a:rPr lang="en-US" dirty="0" smtClean="0"/>
              <a:t>}</a:t>
            </a:r>
            <a:endParaRPr lang="en-US" dirty="0"/>
          </a:p>
        </p:txBody>
      </p:sp>
    </p:spTree>
    <p:extLst>
      <p:ext uri="{BB962C8B-B14F-4D97-AF65-F5344CB8AC3E}">
        <p14:creationId xmlns:p14="http://schemas.microsoft.com/office/powerpoint/2010/main" val="4212991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#include &lt;</a:t>
            </a:r>
            <a:r>
              <a:rPr lang="en-US" dirty="0" err="1" smtClean="0"/>
              <a:t>iostream</a:t>
            </a:r>
            <a:r>
              <a:rPr lang="en-US" dirty="0" smtClean="0"/>
              <a:t>&gt;</a:t>
            </a:r>
          </a:p>
          <a:p>
            <a:endParaRPr lang="en-US" dirty="0" smtClean="0"/>
          </a:p>
          <a:p>
            <a:r>
              <a:rPr lang="en-US" dirty="0" smtClean="0"/>
              <a:t>using namespace </a:t>
            </a:r>
            <a:r>
              <a:rPr lang="en-US" dirty="0" err="1" smtClean="0"/>
              <a:t>std</a:t>
            </a:r>
            <a:r>
              <a:rPr lang="en-US" dirty="0" smtClean="0"/>
              <a:t>;</a:t>
            </a:r>
          </a:p>
          <a:p>
            <a:endParaRPr lang="en-US" dirty="0" smtClean="0"/>
          </a:p>
          <a:p>
            <a:r>
              <a:rPr lang="en-US" dirty="0" err="1" smtClean="0"/>
              <a:t>int</a:t>
            </a:r>
            <a:r>
              <a:rPr lang="en-US" dirty="0" smtClean="0"/>
              <a:t> main()</a:t>
            </a:r>
          </a:p>
          <a:p>
            <a:r>
              <a:rPr lang="en-US" dirty="0" smtClean="0"/>
              <a:t>{</a:t>
            </a:r>
          </a:p>
          <a:p>
            <a:r>
              <a:rPr lang="en-US" dirty="0" smtClean="0"/>
              <a:t>   </a:t>
            </a:r>
            <a:r>
              <a:rPr lang="en-US" b="1" dirty="0" smtClean="0"/>
              <a:t>//In this exercise, we will learn how to do simple math calculations!</a:t>
            </a:r>
          </a:p>
          <a:p>
            <a:r>
              <a:rPr lang="en-US" b="1" dirty="0" smtClean="0"/>
              <a:t>   //For this exercise, you should run the program after each new </a:t>
            </a:r>
            <a:r>
              <a:rPr lang="en-US" b="1" dirty="0" err="1" smtClean="0"/>
              <a:t>cout</a:t>
            </a:r>
            <a:endParaRPr lang="en-US" b="1" dirty="0" smtClean="0"/>
          </a:p>
          <a:p>
            <a:r>
              <a:rPr lang="en-US" b="1" dirty="0" smtClean="0"/>
              <a:t>   //statement. This will allow you to see the results actively. </a:t>
            </a:r>
          </a:p>
          <a:p>
            <a:r>
              <a:rPr lang="en-US" b="1" dirty="0" smtClean="0"/>
              <a:t>   </a:t>
            </a:r>
          </a:p>
          <a:p>
            <a:r>
              <a:rPr lang="en-US" b="1" dirty="0" smtClean="0"/>
              <a:t>   //We will print the results of the calculations to the console</a:t>
            </a:r>
          </a:p>
          <a:p>
            <a:r>
              <a:rPr lang="en-US" b="1" dirty="0" smtClean="0"/>
              <a:t>   //in two different ways.</a:t>
            </a:r>
          </a:p>
          <a:p>
            <a:r>
              <a:rPr lang="en-US" b="1" dirty="0" smtClean="0"/>
              <a:t>   //1. Perform the operation in the </a:t>
            </a:r>
            <a:r>
              <a:rPr lang="en-US" b="1" dirty="0" err="1" smtClean="0"/>
              <a:t>cout</a:t>
            </a:r>
            <a:r>
              <a:rPr lang="en-US" b="1" dirty="0" smtClean="0"/>
              <a:t> statement directly</a:t>
            </a:r>
          </a:p>
          <a:p>
            <a:r>
              <a:rPr lang="en-US" b="1" dirty="0" smtClean="0"/>
              <a:t>   //2. Put the answer in a variable, then output the variable</a:t>
            </a:r>
          </a:p>
          <a:p>
            <a:r>
              <a:rPr lang="en-US" b="1" dirty="0" smtClean="0"/>
              <a:t>   </a:t>
            </a:r>
          </a:p>
          <a:p>
            <a:r>
              <a:rPr lang="en-US" b="1" dirty="0" smtClean="0"/>
              <a:t>   //Here is the first operation: Addition</a:t>
            </a:r>
          </a:p>
          <a:p>
            <a:r>
              <a:rPr lang="en-US" dirty="0" smtClean="0"/>
              <a:t>   </a:t>
            </a:r>
            <a:r>
              <a:rPr lang="en-US" dirty="0" err="1" smtClean="0"/>
              <a:t>cout</a:t>
            </a:r>
            <a:r>
              <a:rPr lang="en-US" dirty="0" smtClean="0"/>
              <a:t> &lt;&lt; "4 + 5 = " &lt;&lt; 4 + 5 &lt;&lt; </a:t>
            </a:r>
            <a:r>
              <a:rPr lang="en-US" dirty="0" err="1" smtClean="0"/>
              <a:t>endl</a:t>
            </a:r>
            <a:r>
              <a:rPr lang="en-US" dirty="0" smtClean="0"/>
              <a:t>; </a:t>
            </a:r>
          </a:p>
          <a:p>
            <a:r>
              <a:rPr lang="en-US" b="1" dirty="0" smtClean="0"/>
              <a:t>   // To add two numbers together, simply use the (+) sign!</a:t>
            </a:r>
          </a:p>
          <a:p>
            <a:r>
              <a:rPr lang="en-US" b="1" dirty="0" smtClean="0"/>
              <a:t>   </a:t>
            </a:r>
          </a:p>
          <a:p>
            <a:r>
              <a:rPr lang="en-US" b="1" dirty="0" smtClean="0"/>
              <a:t>   //Guess how you subtract two numbers from each other?</a:t>
            </a:r>
          </a:p>
          <a:p>
            <a:r>
              <a:rPr lang="en-US" b="1" dirty="0" smtClean="0"/>
              <a:t>   //Like this:</a:t>
            </a:r>
          </a:p>
          <a:p>
            <a:r>
              <a:rPr lang="en-US" dirty="0" smtClean="0"/>
              <a:t>   </a:t>
            </a:r>
            <a:r>
              <a:rPr lang="en-US" dirty="0" err="1" smtClean="0"/>
              <a:t>cout</a:t>
            </a:r>
            <a:r>
              <a:rPr lang="en-US" dirty="0" smtClean="0"/>
              <a:t> &lt;&lt; "6 - 2 = " &lt;&lt; 6 - 2 &lt;&lt; </a:t>
            </a:r>
            <a:r>
              <a:rPr lang="en-US" dirty="0" err="1" smtClean="0"/>
              <a:t>endl</a:t>
            </a:r>
            <a:r>
              <a:rPr lang="en-US" dirty="0" smtClean="0"/>
              <a:t>;</a:t>
            </a:r>
          </a:p>
          <a:p>
            <a:r>
              <a:rPr lang="en-US" b="1" dirty="0" smtClean="0"/>
              <a:t>   //Simply use the dash, or minus sign (-).</a:t>
            </a:r>
          </a:p>
          <a:p>
            <a:r>
              <a:rPr lang="en-US" b="1" dirty="0" smtClean="0"/>
              <a:t>   </a:t>
            </a:r>
          </a:p>
          <a:p>
            <a:r>
              <a:rPr lang="en-US" b="1" dirty="0" smtClean="0"/>
              <a:t>   //Now we multiply two numbers together:</a:t>
            </a:r>
          </a:p>
          <a:p>
            <a:r>
              <a:rPr lang="en-US" b="1" dirty="0" smtClean="0"/>
              <a:t>   //This symbol is a little less intuitive. We use the</a:t>
            </a:r>
          </a:p>
          <a:p>
            <a:r>
              <a:rPr lang="en-US" b="1" dirty="0" smtClean="0"/>
              <a:t>   //</a:t>
            </a:r>
            <a:r>
              <a:rPr lang="en-US" b="1" dirty="0" err="1" smtClean="0"/>
              <a:t>asterisc</a:t>
            </a:r>
            <a:r>
              <a:rPr lang="en-US" b="1" dirty="0" smtClean="0"/>
              <a:t> symbol (*) accessed by </a:t>
            </a:r>
            <a:r>
              <a:rPr lang="en-US" b="1" dirty="0" err="1" smtClean="0"/>
              <a:t>sholding</a:t>
            </a:r>
            <a:r>
              <a:rPr lang="en-US" b="1" dirty="0" smtClean="0"/>
              <a:t> shift</a:t>
            </a:r>
          </a:p>
          <a:p>
            <a:r>
              <a:rPr lang="en-US" b="1" dirty="0" smtClean="0"/>
              <a:t>   //and pressing the (8) key.</a:t>
            </a:r>
          </a:p>
          <a:p>
            <a:r>
              <a:rPr lang="en-US" dirty="0" smtClean="0"/>
              <a:t>   </a:t>
            </a:r>
            <a:r>
              <a:rPr lang="en-US" dirty="0" err="1" smtClean="0"/>
              <a:t>cout</a:t>
            </a:r>
            <a:r>
              <a:rPr lang="en-US" dirty="0" smtClean="0"/>
              <a:t> &lt;&lt; "4 * 2 (or 4 times 2) = " &lt;&lt; 4 * 2 &lt;&lt; </a:t>
            </a:r>
            <a:r>
              <a:rPr lang="en-US" dirty="0" err="1" smtClean="0"/>
              <a:t>endl</a:t>
            </a:r>
            <a:r>
              <a:rPr lang="en-US" dirty="0" smtClean="0"/>
              <a:t>;</a:t>
            </a:r>
          </a:p>
          <a:p>
            <a:r>
              <a:rPr lang="en-US" dirty="0" smtClean="0"/>
              <a:t>   </a:t>
            </a:r>
          </a:p>
          <a:p>
            <a:r>
              <a:rPr lang="en-US" b="1" dirty="0" smtClean="0"/>
              <a:t>   //Finally, we can divide two numbers with the forward</a:t>
            </a:r>
          </a:p>
          <a:p>
            <a:r>
              <a:rPr lang="en-US" b="1" dirty="0" smtClean="0"/>
              <a:t>   //slash symbol (/).</a:t>
            </a:r>
          </a:p>
          <a:p>
            <a:r>
              <a:rPr lang="en-US" dirty="0" smtClean="0"/>
              <a:t>   </a:t>
            </a:r>
            <a:r>
              <a:rPr lang="en-US" dirty="0" err="1" smtClean="0"/>
              <a:t>cout</a:t>
            </a:r>
            <a:r>
              <a:rPr lang="en-US" dirty="0" smtClean="0"/>
              <a:t> &lt;&lt; "9 / 3 (or 9 divided by 3) = " &lt;&lt; 9 / 3 &lt;&lt; </a:t>
            </a:r>
            <a:r>
              <a:rPr lang="en-US" dirty="0" err="1" smtClean="0"/>
              <a:t>endl</a:t>
            </a:r>
            <a:r>
              <a:rPr lang="en-US" dirty="0" smtClean="0"/>
              <a:t>;</a:t>
            </a:r>
          </a:p>
          <a:p>
            <a:r>
              <a:rPr lang="en-US" b="1" dirty="0" smtClean="0"/>
              <a:t>   </a:t>
            </a:r>
          </a:p>
          <a:p>
            <a:r>
              <a:rPr lang="en-US" b="1" dirty="0" smtClean="0"/>
              <a:t>   //And those are the basic mathematic operations!</a:t>
            </a:r>
          </a:p>
          <a:p>
            <a:r>
              <a:rPr lang="en-US" b="1" dirty="0" smtClean="0"/>
              <a:t>   //Let's see how it works with variables HOLDING numbers,</a:t>
            </a:r>
          </a:p>
          <a:p>
            <a:r>
              <a:rPr lang="en-US" b="1" dirty="0" smtClean="0"/>
              <a:t>   //rather than straight-up numbers.</a:t>
            </a:r>
          </a:p>
          <a:p>
            <a:r>
              <a:rPr lang="en-US" dirty="0" smtClean="0"/>
              <a:t>   </a:t>
            </a:r>
          </a:p>
          <a:p>
            <a:r>
              <a:rPr lang="en-US" dirty="0" smtClean="0"/>
              <a:t>   </a:t>
            </a:r>
            <a:r>
              <a:rPr lang="en-US" dirty="0" err="1" smtClean="0"/>
              <a:t>int</a:t>
            </a:r>
            <a:r>
              <a:rPr lang="en-US" dirty="0" smtClean="0"/>
              <a:t> num1 = 7;</a:t>
            </a:r>
          </a:p>
          <a:p>
            <a:r>
              <a:rPr lang="en-US" dirty="0" smtClean="0"/>
              <a:t>   </a:t>
            </a:r>
            <a:r>
              <a:rPr lang="en-US" dirty="0" err="1" smtClean="0"/>
              <a:t>int</a:t>
            </a:r>
            <a:r>
              <a:rPr lang="en-US" dirty="0" smtClean="0"/>
              <a:t> num2 = 4;</a:t>
            </a:r>
          </a:p>
          <a:p>
            <a:r>
              <a:rPr lang="en-US" dirty="0" smtClean="0"/>
              <a:t>   </a:t>
            </a:r>
          </a:p>
          <a:p>
            <a:r>
              <a:rPr lang="en-US" dirty="0" smtClean="0"/>
              <a:t>   </a:t>
            </a:r>
            <a:r>
              <a:rPr lang="en-US" dirty="0" err="1" smtClean="0"/>
              <a:t>cout</a:t>
            </a:r>
            <a:r>
              <a:rPr lang="en-US" dirty="0" smtClean="0"/>
              <a:t> &lt;&lt; "num1 * num2 (or 7 * 4) = " &lt;&lt; num1 * num2 &lt;&lt; </a:t>
            </a:r>
            <a:r>
              <a:rPr lang="en-US" dirty="0" err="1" smtClean="0"/>
              <a:t>endl</a:t>
            </a:r>
            <a:r>
              <a:rPr lang="en-US" dirty="0" smtClean="0"/>
              <a:t>;</a:t>
            </a:r>
          </a:p>
          <a:p>
            <a:r>
              <a:rPr lang="en-US" dirty="0" smtClean="0"/>
              <a:t>   </a:t>
            </a:r>
          </a:p>
          <a:p>
            <a:r>
              <a:rPr lang="en-US" b="1" dirty="0" smtClean="0"/>
              <a:t>   //As you can see, it works the same way. </a:t>
            </a:r>
          </a:p>
          <a:p>
            <a:r>
              <a:rPr lang="en-US" b="1" dirty="0" smtClean="0"/>
              <a:t>   //Now let's look at what happens when we divide the two numbers.</a:t>
            </a:r>
          </a:p>
          <a:p>
            <a:r>
              <a:rPr lang="en-US" b="1" dirty="0" smtClean="0"/>
              <a:t>   //You know that 7 / 4 should equal 1.75, right? Look at what</a:t>
            </a:r>
          </a:p>
          <a:p>
            <a:r>
              <a:rPr lang="en-US" b="1" dirty="0" smtClean="0"/>
              <a:t>   //the console outputs for this operation:</a:t>
            </a:r>
          </a:p>
          <a:p>
            <a:r>
              <a:rPr lang="en-US" dirty="0" smtClean="0"/>
              <a:t>   </a:t>
            </a:r>
            <a:r>
              <a:rPr lang="en-US" dirty="0" err="1" smtClean="0"/>
              <a:t>cout</a:t>
            </a:r>
            <a:r>
              <a:rPr lang="en-US" dirty="0" smtClean="0"/>
              <a:t> &lt;&lt; "num1 / num2 (or 7 / 4) = " &lt;&lt; num1 / num2 &lt;&lt; </a:t>
            </a:r>
            <a:r>
              <a:rPr lang="en-US" dirty="0" err="1" smtClean="0"/>
              <a:t>endl</a:t>
            </a:r>
            <a:r>
              <a:rPr lang="en-US" dirty="0" smtClean="0"/>
              <a:t>;</a:t>
            </a:r>
          </a:p>
          <a:p>
            <a:r>
              <a:rPr lang="en-US" dirty="0" smtClean="0"/>
              <a:t>   </a:t>
            </a:r>
          </a:p>
          <a:p>
            <a:r>
              <a:rPr lang="en-US" dirty="0" smtClean="0"/>
              <a:t>   </a:t>
            </a:r>
            <a:r>
              <a:rPr lang="en-US" b="1" dirty="0" smtClean="0"/>
              <a:t>//As you can see, when you run the program, it says the answer</a:t>
            </a:r>
          </a:p>
          <a:p>
            <a:r>
              <a:rPr lang="en-US" b="1" dirty="0" smtClean="0"/>
              <a:t>   //for num1 / num2 (or 7 / 4) is equal to 1. What? We know</a:t>
            </a:r>
          </a:p>
          <a:p>
            <a:r>
              <a:rPr lang="en-US" b="1" dirty="0" smtClean="0"/>
              <a:t>   //that's not true! Why does this happen?</a:t>
            </a:r>
          </a:p>
          <a:p>
            <a:r>
              <a:rPr lang="en-US" b="1" dirty="0" smtClean="0"/>
              <a:t>   </a:t>
            </a:r>
          </a:p>
          <a:p>
            <a:r>
              <a:rPr lang="en-US" b="1" dirty="0" smtClean="0"/>
              <a:t>   //This is part of the nature of the "</a:t>
            </a:r>
            <a:r>
              <a:rPr lang="en-US" b="1" dirty="0" err="1" smtClean="0"/>
              <a:t>int</a:t>
            </a:r>
            <a:r>
              <a:rPr lang="en-US" b="1" dirty="0" smtClean="0"/>
              <a:t>" data type.</a:t>
            </a:r>
          </a:p>
          <a:p>
            <a:r>
              <a:rPr lang="en-US" b="1" dirty="0" smtClean="0"/>
              <a:t>   //"</a:t>
            </a:r>
            <a:r>
              <a:rPr lang="en-US" b="1" dirty="0" err="1" smtClean="0"/>
              <a:t>int</a:t>
            </a:r>
            <a:r>
              <a:rPr lang="en-US" b="1" dirty="0" smtClean="0"/>
              <a:t>" variables cannot hold decimal numbers like 1.75.</a:t>
            </a:r>
          </a:p>
          <a:p>
            <a:r>
              <a:rPr lang="en-US" b="1" dirty="0" smtClean="0"/>
              <a:t>   //Instead, they "truncate" the decimal, or get rid of it, </a:t>
            </a:r>
          </a:p>
          <a:p>
            <a:r>
              <a:rPr lang="en-US" b="1" dirty="0" smtClean="0"/>
              <a:t>   //and just store the whole number part (the part before</a:t>
            </a:r>
          </a:p>
          <a:p>
            <a:r>
              <a:rPr lang="en-US" b="1" dirty="0" smtClean="0"/>
              <a:t>   //the decimal point).</a:t>
            </a:r>
          </a:p>
          <a:p>
            <a:r>
              <a:rPr lang="en-US" b="1" dirty="0" smtClean="0"/>
              <a:t>   </a:t>
            </a:r>
          </a:p>
          <a:p>
            <a:r>
              <a:rPr lang="en-US" b="1" dirty="0" smtClean="0"/>
              <a:t>   //If we don't want the program to do this,</a:t>
            </a:r>
          </a:p>
          <a:p>
            <a:r>
              <a:rPr lang="en-US" b="1" dirty="0" smtClean="0"/>
              <a:t>   //we need to use the "double" or "float" variable types.</a:t>
            </a:r>
          </a:p>
          <a:p>
            <a:r>
              <a:rPr lang="en-US" b="1" dirty="0" smtClean="0"/>
              <a:t>   //Both of these data types hold decimal numbers,</a:t>
            </a:r>
          </a:p>
          <a:p>
            <a:r>
              <a:rPr lang="en-US" b="1" dirty="0" smtClean="0"/>
              <a:t>   //but "double" holds a longer value than "float".</a:t>
            </a:r>
          </a:p>
          <a:p>
            <a:r>
              <a:rPr lang="en-US" dirty="0" smtClean="0"/>
              <a:t>   </a:t>
            </a:r>
          </a:p>
          <a:p>
            <a:r>
              <a:rPr lang="en-US" dirty="0" smtClean="0"/>
              <a:t>   double dec1 = 7;</a:t>
            </a:r>
          </a:p>
          <a:p>
            <a:r>
              <a:rPr lang="en-US" dirty="0" smtClean="0"/>
              <a:t>   double dec2 = 4;</a:t>
            </a:r>
          </a:p>
          <a:p>
            <a:r>
              <a:rPr lang="en-US" dirty="0" smtClean="0"/>
              <a:t>   </a:t>
            </a:r>
          </a:p>
          <a:p>
            <a:r>
              <a:rPr lang="en-US" dirty="0" smtClean="0"/>
              <a:t>   </a:t>
            </a:r>
            <a:r>
              <a:rPr lang="en-US" b="1" dirty="0" smtClean="0"/>
              <a:t>//Let's see what happens when we output these two variables</a:t>
            </a:r>
          </a:p>
          <a:p>
            <a:r>
              <a:rPr lang="en-US" b="1" dirty="0" smtClean="0"/>
              <a:t>   //divided by each other.</a:t>
            </a:r>
          </a:p>
          <a:p>
            <a:r>
              <a:rPr lang="en-US" dirty="0" smtClean="0"/>
              <a:t>   </a:t>
            </a:r>
            <a:r>
              <a:rPr lang="en-US" dirty="0" err="1" smtClean="0"/>
              <a:t>cout</a:t>
            </a:r>
            <a:r>
              <a:rPr lang="en-US" dirty="0" smtClean="0"/>
              <a:t> &lt;&lt; "dec1 / dec2 (or 7.0 / 4.0) = " &lt;&lt; dec1 / dec2 &lt;&lt; </a:t>
            </a:r>
            <a:r>
              <a:rPr lang="en-US" dirty="0" err="1" smtClean="0"/>
              <a:t>endl</a:t>
            </a:r>
            <a:r>
              <a:rPr lang="en-US" dirty="0" smtClean="0"/>
              <a:t>;</a:t>
            </a:r>
          </a:p>
          <a:p>
            <a:r>
              <a:rPr lang="en-US" b="1" dirty="0" smtClean="0"/>
              <a:t>   //Yes! This outputs the correct answer. We have one more thing to </a:t>
            </a:r>
          </a:p>
          <a:p>
            <a:r>
              <a:rPr lang="en-US" b="1" dirty="0" smtClean="0"/>
              <a:t>   //try: storing the operation in a variable, rather than</a:t>
            </a:r>
          </a:p>
          <a:p>
            <a:r>
              <a:rPr lang="en-US" b="1" dirty="0" smtClean="0"/>
              <a:t>   //doing it directly in the </a:t>
            </a:r>
            <a:r>
              <a:rPr lang="en-US" b="1" dirty="0" err="1" smtClean="0"/>
              <a:t>cout</a:t>
            </a:r>
            <a:r>
              <a:rPr lang="en-US" b="1" dirty="0" smtClean="0"/>
              <a:t> statement.</a:t>
            </a:r>
          </a:p>
          <a:p>
            <a:r>
              <a:rPr lang="en-US" dirty="0" smtClean="0"/>
              <a:t>   </a:t>
            </a:r>
          </a:p>
          <a:p>
            <a:r>
              <a:rPr lang="en-US" b="1" dirty="0" smtClean="0"/>
              <a:t>   //You can define a variable with direct number values:</a:t>
            </a:r>
          </a:p>
          <a:p>
            <a:r>
              <a:rPr lang="en-US" dirty="0" smtClean="0"/>
              <a:t>   </a:t>
            </a:r>
            <a:r>
              <a:rPr lang="en-US" dirty="0" err="1" smtClean="0"/>
              <a:t>int</a:t>
            </a:r>
            <a:r>
              <a:rPr lang="en-US" dirty="0" smtClean="0"/>
              <a:t> answer1 = 4 + 8;</a:t>
            </a:r>
          </a:p>
          <a:p>
            <a:r>
              <a:rPr lang="en-US" dirty="0" smtClean="0"/>
              <a:t>   </a:t>
            </a:r>
            <a:r>
              <a:rPr lang="en-US" dirty="0" err="1" smtClean="0"/>
              <a:t>cout</a:t>
            </a:r>
            <a:r>
              <a:rPr lang="en-US" dirty="0" smtClean="0"/>
              <a:t> &lt;&lt; "answer1 = " &lt;&lt; answer1 &lt;&lt; </a:t>
            </a:r>
            <a:r>
              <a:rPr lang="en-US" dirty="0" err="1" smtClean="0"/>
              <a:t>endl</a:t>
            </a:r>
            <a:r>
              <a:rPr lang="en-US" dirty="0" smtClean="0"/>
              <a:t>;</a:t>
            </a:r>
          </a:p>
          <a:p>
            <a:r>
              <a:rPr lang="en-US" dirty="0" smtClean="0"/>
              <a:t>   </a:t>
            </a:r>
          </a:p>
          <a:p>
            <a:r>
              <a:rPr lang="en-US" b="1" dirty="0" smtClean="0"/>
              <a:t>   //And you can define a variable with other variables:</a:t>
            </a:r>
          </a:p>
          <a:p>
            <a:r>
              <a:rPr lang="en-US" dirty="0" smtClean="0"/>
              <a:t>   </a:t>
            </a:r>
            <a:r>
              <a:rPr lang="en-US" dirty="0" err="1" smtClean="0"/>
              <a:t>int</a:t>
            </a:r>
            <a:r>
              <a:rPr lang="en-US" dirty="0" smtClean="0"/>
              <a:t> answer2 = num1 * num2;</a:t>
            </a:r>
          </a:p>
          <a:p>
            <a:r>
              <a:rPr lang="en-US" dirty="0" smtClean="0"/>
              <a:t>   </a:t>
            </a:r>
            <a:r>
              <a:rPr lang="en-US" dirty="0" err="1" smtClean="0"/>
              <a:t>cout</a:t>
            </a:r>
            <a:r>
              <a:rPr lang="en-US" dirty="0" smtClean="0"/>
              <a:t> &lt;&lt; "answer2 = " &lt;&lt; answer2 &lt;&lt; </a:t>
            </a:r>
            <a:r>
              <a:rPr lang="en-US" dirty="0" err="1" smtClean="0"/>
              <a:t>endl</a:t>
            </a:r>
            <a:r>
              <a:rPr lang="en-US" dirty="0" smtClean="0"/>
              <a:t>;</a:t>
            </a:r>
          </a:p>
          <a:p>
            <a:r>
              <a:rPr lang="en-US" dirty="0" smtClean="0"/>
              <a:t>   </a:t>
            </a:r>
          </a:p>
          <a:p>
            <a:r>
              <a:rPr lang="en-US" b="1" dirty="0" smtClean="0"/>
              <a:t>   //Keep in mind, you need to use the appropriate data type</a:t>
            </a:r>
          </a:p>
          <a:p>
            <a:r>
              <a:rPr lang="en-US" b="1" dirty="0" smtClean="0"/>
              <a:t>   //for the answer you need. For instance:</a:t>
            </a:r>
          </a:p>
          <a:p>
            <a:r>
              <a:rPr lang="en-US" dirty="0" smtClean="0"/>
              <a:t>   </a:t>
            </a:r>
            <a:r>
              <a:rPr lang="en-US" dirty="0" err="1" smtClean="0"/>
              <a:t>int</a:t>
            </a:r>
            <a:r>
              <a:rPr lang="en-US" dirty="0" smtClean="0"/>
              <a:t> answer3 = dec1 / dec2;</a:t>
            </a:r>
          </a:p>
          <a:p>
            <a:r>
              <a:rPr lang="en-US" b="1" dirty="0" smtClean="0"/>
              <a:t>   //"answer3" will hold the value 1, not 1.75, because it is </a:t>
            </a:r>
          </a:p>
          <a:p>
            <a:r>
              <a:rPr lang="en-US" b="1" dirty="0" smtClean="0"/>
              <a:t>   //and "</a:t>
            </a:r>
            <a:r>
              <a:rPr lang="en-US" b="1" dirty="0" err="1" smtClean="0"/>
              <a:t>int</a:t>
            </a:r>
            <a:r>
              <a:rPr lang="en-US" b="1" dirty="0" smtClean="0"/>
              <a:t>" not a "double" or a "float". </a:t>
            </a:r>
          </a:p>
          <a:p>
            <a:r>
              <a:rPr lang="en-US" dirty="0" smtClean="0"/>
              <a:t>   </a:t>
            </a:r>
            <a:r>
              <a:rPr lang="en-US" dirty="0" err="1" smtClean="0"/>
              <a:t>cout</a:t>
            </a:r>
            <a:r>
              <a:rPr lang="en-US" dirty="0" smtClean="0"/>
              <a:t> &lt;&lt; "answer3 = " &lt;&lt; answer3 &lt;&lt; </a:t>
            </a:r>
            <a:r>
              <a:rPr lang="en-US" dirty="0" err="1" smtClean="0"/>
              <a:t>endl</a:t>
            </a:r>
            <a:r>
              <a:rPr lang="en-US" dirty="0" smtClean="0"/>
              <a:t>;</a:t>
            </a:r>
          </a:p>
          <a:p>
            <a:r>
              <a:rPr lang="en-US" dirty="0" smtClean="0"/>
              <a:t>   </a:t>
            </a:r>
          </a:p>
          <a:p>
            <a:r>
              <a:rPr lang="en-US" b="1" dirty="0" smtClean="0"/>
              <a:t>   //If we want it to hold a decimal answer, </a:t>
            </a:r>
          </a:p>
          <a:p>
            <a:r>
              <a:rPr lang="en-US" b="1" dirty="0" smtClean="0"/>
              <a:t>   //we need to define it as a</a:t>
            </a:r>
          </a:p>
          <a:p>
            <a:r>
              <a:rPr lang="en-US" b="1" dirty="0" smtClean="0"/>
              <a:t>   //decimal data type:</a:t>
            </a:r>
          </a:p>
          <a:p>
            <a:r>
              <a:rPr lang="en-US" dirty="0" smtClean="0"/>
              <a:t>   double answer4 = dec1 / dec2;</a:t>
            </a:r>
          </a:p>
          <a:p>
            <a:r>
              <a:rPr lang="en-US" dirty="0" smtClean="0"/>
              <a:t>   </a:t>
            </a:r>
            <a:r>
              <a:rPr lang="en-US" dirty="0" err="1" smtClean="0"/>
              <a:t>cout</a:t>
            </a:r>
            <a:r>
              <a:rPr lang="en-US" dirty="0" smtClean="0"/>
              <a:t> &lt;&lt; "answer4 = " &lt;&lt; answer4 &lt;&lt; </a:t>
            </a:r>
            <a:r>
              <a:rPr lang="en-US" dirty="0" err="1" smtClean="0"/>
              <a:t>endl</a:t>
            </a:r>
            <a:r>
              <a:rPr lang="en-US" dirty="0" smtClean="0"/>
              <a:t>;</a:t>
            </a:r>
          </a:p>
          <a:p>
            <a:r>
              <a:rPr lang="en-US" dirty="0" smtClean="0"/>
              <a:t>   </a:t>
            </a:r>
          </a:p>
          <a:p>
            <a:r>
              <a:rPr lang="en-US" b="1" dirty="0" smtClean="0"/>
              <a:t>   //So there you have it! That is the end of this program! </a:t>
            </a:r>
          </a:p>
          <a:p>
            <a:r>
              <a:rPr lang="en-US" b="1" dirty="0" smtClean="0"/>
              <a:t>   //You're doing a great job so far!</a:t>
            </a:r>
          </a:p>
          <a:p>
            <a:r>
              <a:rPr lang="en-US" b="1" dirty="0" smtClean="0"/>
              <a:t>   //Now we're going to </a:t>
            </a:r>
          </a:p>
          <a:p>
            <a:r>
              <a:rPr lang="en-US" b="1" dirty="0" smtClean="0"/>
              <a:t>   </a:t>
            </a:r>
          </a:p>
          <a:p>
            <a:r>
              <a:rPr lang="en-US" dirty="0" smtClean="0"/>
              <a:t>   return 0;</a:t>
            </a:r>
          </a:p>
          <a:p>
            <a:r>
              <a:rPr lang="en-US" dirty="0" smtClean="0"/>
              <a:t>}</a:t>
            </a:r>
          </a:p>
        </p:txBody>
      </p:sp>
    </p:spTree>
    <p:extLst>
      <p:ext uri="{BB962C8B-B14F-4D97-AF65-F5344CB8AC3E}">
        <p14:creationId xmlns:p14="http://schemas.microsoft.com/office/powerpoint/2010/main" val="19534928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#include &lt;</a:t>
            </a:r>
            <a:r>
              <a:rPr lang="en-US" dirty="0" err="1" smtClean="0"/>
              <a:t>iostream</a:t>
            </a:r>
            <a:r>
              <a:rPr lang="en-US" dirty="0" smtClean="0"/>
              <a:t>&gt;</a:t>
            </a:r>
          </a:p>
          <a:p>
            <a:endParaRPr lang="en-US" dirty="0" smtClean="0"/>
          </a:p>
          <a:p>
            <a:r>
              <a:rPr lang="en-US" dirty="0" smtClean="0"/>
              <a:t>using namespace </a:t>
            </a:r>
            <a:r>
              <a:rPr lang="en-US" dirty="0" err="1" smtClean="0"/>
              <a:t>std</a:t>
            </a:r>
            <a:r>
              <a:rPr lang="en-US" dirty="0" smtClean="0"/>
              <a:t>;</a:t>
            </a:r>
          </a:p>
          <a:p>
            <a:endParaRPr lang="en-US" dirty="0" smtClean="0"/>
          </a:p>
          <a:p>
            <a:r>
              <a:rPr lang="en-US" dirty="0" err="1" smtClean="0"/>
              <a:t>int</a:t>
            </a:r>
            <a:r>
              <a:rPr lang="en-US" dirty="0" smtClean="0"/>
              <a:t> main()</a:t>
            </a:r>
          </a:p>
          <a:p>
            <a:r>
              <a:rPr lang="en-US" dirty="0" smtClean="0"/>
              <a:t>{</a:t>
            </a:r>
          </a:p>
          <a:p>
            <a:r>
              <a:rPr lang="en-US" dirty="0" smtClean="0"/>
              <a:t>   </a:t>
            </a:r>
            <a:r>
              <a:rPr lang="en-US" b="1" dirty="0" smtClean="0"/>
              <a:t>//In this exercise, we will learn how to do simple math calculations!</a:t>
            </a:r>
          </a:p>
          <a:p>
            <a:r>
              <a:rPr lang="en-US" b="1" dirty="0" smtClean="0"/>
              <a:t>   //For this exercise, you should run the program after each new </a:t>
            </a:r>
            <a:r>
              <a:rPr lang="en-US" b="1" dirty="0" err="1" smtClean="0"/>
              <a:t>cout</a:t>
            </a:r>
            <a:endParaRPr lang="en-US" b="1" dirty="0" smtClean="0"/>
          </a:p>
          <a:p>
            <a:r>
              <a:rPr lang="en-US" b="1" dirty="0" smtClean="0"/>
              <a:t>   //statement. This will allow you to see the results actively. </a:t>
            </a:r>
          </a:p>
          <a:p>
            <a:r>
              <a:rPr lang="en-US" b="1" dirty="0" smtClean="0"/>
              <a:t>   </a:t>
            </a:r>
          </a:p>
          <a:p>
            <a:r>
              <a:rPr lang="en-US" b="1" dirty="0" smtClean="0"/>
              <a:t>   //We will print the results of the calculations to the console</a:t>
            </a:r>
          </a:p>
          <a:p>
            <a:r>
              <a:rPr lang="en-US" b="1" dirty="0" smtClean="0"/>
              <a:t>   //in two different ways.</a:t>
            </a:r>
          </a:p>
          <a:p>
            <a:r>
              <a:rPr lang="en-US" b="1" dirty="0" smtClean="0"/>
              <a:t>   //1. Perform the operation in the </a:t>
            </a:r>
            <a:r>
              <a:rPr lang="en-US" b="1" dirty="0" err="1" smtClean="0"/>
              <a:t>cout</a:t>
            </a:r>
            <a:r>
              <a:rPr lang="en-US" b="1" dirty="0" smtClean="0"/>
              <a:t> statement directly</a:t>
            </a:r>
          </a:p>
          <a:p>
            <a:r>
              <a:rPr lang="en-US" b="1" dirty="0" smtClean="0"/>
              <a:t>   //2. Put the answer in a variable, then output the variable</a:t>
            </a:r>
          </a:p>
          <a:p>
            <a:r>
              <a:rPr lang="en-US" b="1" dirty="0" smtClean="0"/>
              <a:t>   </a:t>
            </a:r>
          </a:p>
          <a:p>
            <a:r>
              <a:rPr lang="en-US" b="1" dirty="0" smtClean="0"/>
              <a:t>   //Here is the first operation: Addition</a:t>
            </a:r>
          </a:p>
          <a:p>
            <a:r>
              <a:rPr lang="en-US" dirty="0" smtClean="0"/>
              <a:t>   </a:t>
            </a:r>
            <a:r>
              <a:rPr lang="en-US" dirty="0" err="1" smtClean="0"/>
              <a:t>cout</a:t>
            </a:r>
            <a:r>
              <a:rPr lang="en-US" dirty="0" smtClean="0"/>
              <a:t> &lt;&lt; "4 + 5 = " &lt;&lt; 4 + 5 &lt;&lt; </a:t>
            </a:r>
            <a:r>
              <a:rPr lang="en-US" dirty="0" err="1" smtClean="0"/>
              <a:t>endl</a:t>
            </a:r>
            <a:r>
              <a:rPr lang="en-US" dirty="0" smtClean="0"/>
              <a:t>; </a:t>
            </a:r>
          </a:p>
          <a:p>
            <a:r>
              <a:rPr lang="en-US" b="1" dirty="0" smtClean="0"/>
              <a:t>   // To add two numbers together, simply use the (+) sign!</a:t>
            </a:r>
          </a:p>
          <a:p>
            <a:r>
              <a:rPr lang="en-US" b="1" dirty="0" smtClean="0"/>
              <a:t>   </a:t>
            </a:r>
          </a:p>
          <a:p>
            <a:r>
              <a:rPr lang="en-US" b="1" dirty="0" smtClean="0"/>
              <a:t>   //Guess how you subtract two numbers from each other?</a:t>
            </a:r>
          </a:p>
          <a:p>
            <a:r>
              <a:rPr lang="en-US" b="1" dirty="0" smtClean="0"/>
              <a:t>   //Like this:</a:t>
            </a:r>
          </a:p>
          <a:p>
            <a:r>
              <a:rPr lang="en-US" dirty="0" smtClean="0"/>
              <a:t>   </a:t>
            </a:r>
            <a:r>
              <a:rPr lang="en-US" dirty="0" err="1" smtClean="0"/>
              <a:t>cout</a:t>
            </a:r>
            <a:r>
              <a:rPr lang="en-US" dirty="0" smtClean="0"/>
              <a:t> &lt;&lt; "6 - 2 = " &lt;&lt; 6 - 2 &lt;&lt; </a:t>
            </a:r>
            <a:r>
              <a:rPr lang="en-US" dirty="0" err="1" smtClean="0"/>
              <a:t>endl</a:t>
            </a:r>
            <a:r>
              <a:rPr lang="en-US" dirty="0" smtClean="0"/>
              <a:t>;</a:t>
            </a:r>
          </a:p>
          <a:p>
            <a:r>
              <a:rPr lang="en-US" dirty="0" smtClean="0"/>
              <a:t>   </a:t>
            </a:r>
            <a:r>
              <a:rPr lang="en-US" b="1" dirty="0" smtClean="0"/>
              <a:t>//Simply use the dash, or minus sign (-).</a:t>
            </a:r>
          </a:p>
          <a:p>
            <a:r>
              <a:rPr lang="en-US" b="1" dirty="0" smtClean="0"/>
              <a:t>   </a:t>
            </a:r>
          </a:p>
          <a:p>
            <a:r>
              <a:rPr lang="en-US" b="1" dirty="0" smtClean="0"/>
              <a:t>   //Now we multiply two numbers together:</a:t>
            </a:r>
          </a:p>
          <a:p>
            <a:r>
              <a:rPr lang="en-US" b="1" dirty="0" smtClean="0"/>
              <a:t>   //This symbol is a little less intuitive. We use the</a:t>
            </a:r>
          </a:p>
          <a:p>
            <a:r>
              <a:rPr lang="en-US" b="1" dirty="0" smtClean="0"/>
              <a:t>   //</a:t>
            </a:r>
            <a:r>
              <a:rPr lang="en-US" b="1" dirty="0" err="1" smtClean="0"/>
              <a:t>asterisc</a:t>
            </a:r>
            <a:r>
              <a:rPr lang="en-US" b="1" dirty="0" smtClean="0"/>
              <a:t> symbol (*) accessed by </a:t>
            </a:r>
            <a:r>
              <a:rPr lang="en-US" b="1" dirty="0" err="1" smtClean="0"/>
              <a:t>sholding</a:t>
            </a:r>
            <a:r>
              <a:rPr lang="en-US" b="1" dirty="0" smtClean="0"/>
              <a:t> shift</a:t>
            </a:r>
          </a:p>
          <a:p>
            <a:r>
              <a:rPr lang="en-US" b="1" dirty="0" smtClean="0"/>
              <a:t>   //and pressing the (8) key.</a:t>
            </a:r>
          </a:p>
          <a:p>
            <a:r>
              <a:rPr lang="en-US" dirty="0" smtClean="0"/>
              <a:t>   </a:t>
            </a:r>
            <a:r>
              <a:rPr lang="en-US" dirty="0" err="1" smtClean="0"/>
              <a:t>cout</a:t>
            </a:r>
            <a:r>
              <a:rPr lang="en-US" dirty="0" smtClean="0"/>
              <a:t> &lt;&lt; "4 * 2 (or 4 times 2) = " &lt;&lt; 4 * 2 &lt;&lt; </a:t>
            </a:r>
            <a:r>
              <a:rPr lang="en-US" dirty="0" err="1" smtClean="0"/>
              <a:t>endl</a:t>
            </a:r>
            <a:r>
              <a:rPr lang="en-US" dirty="0" smtClean="0"/>
              <a:t>;</a:t>
            </a:r>
          </a:p>
          <a:p>
            <a:r>
              <a:rPr lang="en-US" dirty="0" smtClean="0"/>
              <a:t>   </a:t>
            </a:r>
          </a:p>
          <a:p>
            <a:r>
              <a:rPr lang="en-US" dirty="0" smtClean="0"/>
              <a:t>   </a:t>
            </a:r>
            <a:r>
              <a:rPr lang="en-US" b="1" dirty="0" smtClean="0"/>
              <a:t>//Finally, we can divide two numbers with the forward</a:t>
            </a:r>
          </a:p>
          <a:p>
            <a:r>
              <a:rPr lang="en-US" b="1" dirty="0" smtClean="0"/>
              <a:t>   //slash symbol (/).</a:t>
            </a:r>
          </a:p>
          <a:p>
            <a:r>
              <a:rPr lang="en-US" dirty="0" smtClean="0"/>
              <a:t>   </a:t>
            </a:r>
            <a:r>
              <a:rPr lang="en-US" dirty="0" err="1" smtClean="0"/>
              <a:t>cout</a:t>
            </a:r>
            <a:r>
              <a:rPr lang="en-US" dirty="0" smtClean="0"/>
              <a:t> &lt;&lt; "9 / 3 (or 9 divided by 3) = " &lt;&lt; 9 / 3 &lt;&lt; </a:t>
            </a:r>
            <a:r>
              <a:rPr lang="en-US" dirty="0" err="1" smtClean="0"/>
              <a:t>endl</a:t>
            </a:r>
            <a:r>
              <a:rPr lang="en-US" dirty="0" smtClean="0"/>
              <a:t>;</a:t>
            </a:r>
          </a:p>
          <a:p>
            <a:r>
              <a:rPr lang="en-US" dirty="0" smtClean="0"/>
              <a:t>   </a:t>
            </a:r>
          </a:p>
          <a:p>
            <a:r>
              <a:rPr lang="en-US" dirty="0" smtClean="0"/>
              <a:t>   </a:t>
            </a:r>
            <a:r>
              <a:rPr lang="en-US" b="1" dirty="0" smtClean="0"/>
              <a:t>//And those are the basic mathematic operations!</a:t>
            </a:r>
          </a:p>
          <a:p>
            <a:r>
              <a:rPr lang="en-US" b="1" dirty="0" smtClean="0"/>
              <a:t>   //Let's see how it works with variables HOLDING numbers,</a:t>
            </a:r>
          </a:p>
          <a:p>
            <a:r>
              <a:rPr lang="en-US" b="1" dirty="0" smtClean="0"/>
              <a:t>   //rather than straight-up numbers.</a:t>
            </a:r>
          </a:p>
          <a:p>
            <a:r>
              <a:rPr lang="en-US" dirty="0" smtClean="0"/>
              <a:t>   </a:t>
            </a:r>
          </a:p>
          <a:p>
            <a:r>
              <a:rPr lang="en-US" dirty="0" smtClean="0"/>
              <a:t>   </a:t>
            </a:r>
            <a:r>
              <a:rPr lang="en-US" dirty="0" err="1" smtClean="0"/>
              <a:t>int</a:t>
            </a:r>
            <a:r>
              <a:rPr lang="en-US" dirty="0" smtClean="0"/>
              <a:t> num1 = 7;</a:t>
            </a:r>
          </a:p>
          <a:p>
            <a:r>
              <a:rPr lang="en-US" dirty="0" smtClean="0"/>
              <a:t>   </a:t>
            </a:r>
            <a:r>
              <a:rPr lang="en-US" dirty="0" err="1" smtClean="0"/>
              <a:t>int</a:t>
            </a:r>
            <a:r>
              <a:rPr lang="en-US" dirty="0" smtClean="0"/>
              <a:t> num2 = 4;</a:t>
            </a:r>
          </a:p>
          <a:p>
            <a:r>
              <a:rPr lang="en-US" dirty="0" smtClean="0"/>
              <a:t>   </a:t>
            </a:r>
          </a:p>
          <a:p>
            <a:r>
              <a:rPr lang="en-US" dirty="0" smtClean="0"/>
              <a:t>   </a:t>
            </a:r>
            <a:r>
              <a:rPr lang="en-US" dirty="0" err="1" smtClean="0"/>
              <a:t>cout</a:t>
            </a:r>
            <a:r>
              <a:rPr lang="en-US" dirty="0" smtClean="0"/>
              <a:t> &lt;&lt; "num1 * num2 (or 7 * 4) = " &lt;&lt; num1 * num2 &lt;&lt; </a:t>
            </a:r>
            <a:r>
              <a:rPr lang="en-US" dirty="0" err="1" smtClean="0"/>
              <a:t>endl</a:t>
            </a:r>
            <a:r>
              <a:rPr lang="en-US" dirty="0" smtClean="0"/>
              <a:t>;</a:t>
            </a:r>
          </a:p>
          <a:p>
            <a:r>
              <a:rPr lang="en-US" dirty="0" smtClean="0"/>
              <a:t>   </a:t>
            </a:r>
          </a:p>
          <a:p>
            <a:r>
              <a:rPr lang="en-US" b="1" dirty="0" smtClean="0"/>
              <a:t>   //As you can see, it works the same way. </a:t>
            </a:r>
          </a:p>
          <a:p>
            <a:r>
              <a:rPr lang="en-US" b="1" dirty="0" smtClean="0"/>
              <a:t>   //Now let's look at what happens when we divide the two numbers.</a:t>
            </a:r>
          </a:p>
          <a:p>
            <a:r>
              <a:rPr lang="en-US" b="1" dirty="0" smtClean="0"/>
              <a:t>   //You know that 7 / 4 should equal 1.75, right? Look at what</a:t>
            </a:r>
          </a:p>
          <a:p>
            <a:r>
              <a:rPr lang="en-US" b="1" dirty="0" smtClean="0"/>
              <a:t>   //the console outputs for this operation:</a:t>
            </a:r>
          </a:p>
          <a:p>
            <a:r>
              <a:rPr lang="en-US" dirty="0" smtClean="0"/>
              <a:t>   </a:t>
            </a:r>
            <a:r>
              <a:rPr lang="en-US" dirty="0" err="1" smtClean="0"/>
              <a:t>cout</a:t>
            </a:r>
            <a:r>
              <a:rPr lang="en-US" dirty="0" smtClean="0"/>
              <a:t> &lt;&lt; "num1 / num2 (or 7 / 4) = " &lt;&lt; num1 / num2 &lt;&lt; </a:t>
            </a:r>
            <a:r>
              <a:rPr lang="en-US" dirty="0" err="1" smtClean="0"/>
              <a:t>endl</a:t>
            </a:r>
            <a:r>
              <a:rPr lang="en-US" dirty="0" smtClean="0"/>
              <a:t>;</a:t>
            </a:r>
          </a:p>
          <a:p>
            <a:r>
              <a:rPr lang="en-US" dirty="0" smtClean="0"/>
              <a:t>   </a:t>
            </a:r>
          </a:p>
          <a:p>
            <a:r>
              <a:rPr lang="en-US" b="1" dirty="0" smtClean="0"/>
              <a:t>   //As you can see, when you run the program, it says the answer</a:t>
            </a:r>
          </a:p>
          <a:p>
            <a:r>
              <a:rPr lang="en-US" b="1" dirty="0" smtClean="0"/>
              <a:t>   //for num1 / num2 (or 7 / 4) is equal to 1. What? We know</a:t>
            </a:r>
          </a:p>
          <a:p>
            <a:r>
              <a:rPr lang="en-US" b="1" dirty="0" smtClean="0"/>
              <a:t>   //that's not true! Why does this happen?</a:t>
            </a:r>
          </a:p>
          <a:p>
            <a:r>
              <a:rPr lang="en-US" b="1" dirty="0" smtClean="0"/>
              <a:t>   </a:t>
            </a:r>
          </a:p>
          <a:p>
            <a:r>
              <a:rPr lang="en-US" b="1" dirty="0" smtClean="0"/>
              <a:t>   //This is part of the nature of the "</a:t>
            </a:r>
            <a:r>
              <a:rPr lang="en-US" b="1" dirty="0" err="1" smtClean="0"/>
              <a:t>int</a:t>
            </a:r>
            <a:r>
              <a:rPr lang="en-US" b="1" dirty="0" smtClean="0"/>
              <a:t>" data type.</a:t>
            </a:r>
          </a:p>
          <a:p>
            <a:r>
              <a:rPr lang="en-US" b="1" dirty="0" smtClean="0"/>
              <a:t>   //"</a:t>
            </a:r>
            <a:r>
              <a:rPr lang="en-US" b="1" dirty="0" err="1" smtClean="0"/>
              <a:t>int</a:t>
            </a:r>
            <a:r>
              <a:rPr lang="en-US" b="1" dirty="0" smtClean="0"/>
              <a:t>" variables cannot hold decimal numbers like 1.75.</a:t>
            </a:r>
          </a:p>
          <a:p>
            <a:r>
              <a:rPr lang="en-US" b="1" dirty="0" smtClean="0"/>
              <a:t>   //Instead, they "truncate" the decimal, or get rid of it, </a:t>
            </a:r>
          </a:p>
          <a:p>
            <a:r>
              <a:rPr lang="en-US" b="1" dirty="0" smtClean="0"/>
              <a:t>   //and just store the whole number part (the part before</a:t>
            </a:r>
          </a:p>
          <a:p>
            <a:r>
              <a:rPr lang="en-US" b="1" dirty="0" smtClean="0"/>
              <a:t>   //the decimal point).</a:t>
            </a:r>
          </a:p>
          <a:p>
            <a:r>
              <a:rPr lang="en-US" dirty="0" smtClean="0"/>
              <a:t>   </a:t>
            </a:r>
          </a:p>
          <a:p>
            <a:r>
              <a:rPr lang="en-US" b="1" dirty="0" smtClean="0"/>
              <a:t>   //If we don't want the program to do this,</a:t>
            </a:r>
          </a:p>
          <a:p>
            <a:r>
              <a:rPr lang="en-US" b="1" dirty="0" smtClean="0"/>
              <a:t>   //we need to use the "double" or "float" variable types.</a:t>
            </a:r>
          </a:p>
          <a:p>
            <a:r>
              <a:rPr lang="en-US" b="1" dirty="0" smtClean="0"/>
              <a:t>   //Both of these data types hold decimal numbers,</a:t>
            </a:r>
          </a:p>
          <a:p>
            <a:r>
              <a:rPr lang="en-US" b="1" dirty="0" smtClean="0"/>
              <a:t>   //but "double" holds a longer value than "float".</a:t>
            </a:r>
          </a:p>
          <a:p>
            <a:r>
              <a:rPr lang="en-US" dirty="0" smtClean="0"/>
              <a:t>   </a:t>
            </a:r>
          </a:p>
          <a:p>
            <a:r>
              <a:rPr lang="en-US" dirty="0" smtClean="0"/>
              <a:t>   double dec1 = 7;</a:t>
            </a:r>
          </a:p>
          <a:p>
            <a:r>
              <a:rPr lang="en-US" dirty="0" smtClean="0"/>
              <a:t>   double dec2 = 4;</a:t>
            </a:r>
          </a:p>
          <a:p>
            <a:r>
              <a:rPr lang="en-US" dirty="0" smtClean="0"/>
              <a:t>   </a:t>
            </a:r>
          </a:p>
          <a:p>
            <a:r>
              <a:rPr lang="en-US" b="1" dirty="0" smtClean="0"/>
              <a:t>   //Let's see what happens when we output these two variables</a:t>
            </a:r>
          </a:p>
          <a:p>
            <a:r>
              <a:rPr lang="en-US" b="1" dirty="0" smtClean="0"/>
              <a:t>   //divided by each other.</a:t>
            </a:r>
          </a:p>
          <a:p>
            <a:r>
              <a:rPr lang="en-US" dirty="0" smtClean="0"/>
              <a:t>   </a:t>
            </a:r>
            <a:r>
              <a:rPr lang="en-US" dirty="0" err="1" smtClean="0"/>
              <a:t>cout</a:t>
            </a:r>
            <a:r>
              <a:rPr lang="en-US" dirty="0" smtClean="0"/>
              <a:t> &lt;&lt; "dec1 / dec2 (or 7.0 / 4.0) = " &lt;&lt; dec1 / dec2 &lt;&lt; </a:t>
            </a:r>
            <a:r>
              <a:rPr lang="en-US" dirty="0" err="1" smtClean="0"/>
              <a:t>endl</a:t>
            </a:r>
            <a:r>
              <a:rPr lang="en-US" dirty="0" smtClean="0"/>
              <a:t>;</a:t>
            </a:r>
          </a:p>
          <a:p>
            <a:r>
              <a:rPr lang="en-US" dirty="0" smtClean="0"/>
              <a:t>   </a:t>
            </a:r>
            <a:r>
              <a:rPr lang="en-US" b="1" dirty="0" smtClean="0"/>
              <a:t>//Yes! This outputs the correct answer. We have one more thing to </a:t>
            </a:r>
          </a:p>
          <a:p>
            <a:r>
              <a:rPr lang="en-US" b="1" dirty="0" smtClean="0"/>
              <a:t>   //try: storing the operation in a variable, rather than</a:t>
            </a:r>
          </a:p>
          <a:p>
            <a:r>
              <a:rPr lang="en-US" b="1" dirty="0" smtClean="0"/>
              <a:t>   //doing it directly in the </a:t>
            </a:r>
            <a:r>
              <a:rPr lang="en-US" b="1" dirty="0" err="1" smtClean="0"/>
              <a:t>cout</a:t>
            </a:r>
            <a:r>
              <a:rPr lang="en-US" b="1" dirty="0" smtClean="0"/>
              <a:t> statement.</a:t>
            </a:r>
          </a:p>
          <a:p>
            <a:r>
              <a:rPr lang="en-US" dirty="0" smtClean="0"/>
              <a:t>   </a:t>
            </a:r>
          </a:p>
          <a:p>
            <a:r>
              <a:rPr lang="en-US" b="1" dirty="0" smtClean="0"/>
              <a:t>   //You can define a variable with direct number values:</a:t>
            </a:r>
          </a:p>
          <a:p>
            <a:r>
              <a:rPr lang="en-US" dirty="0" smtClean="0"/>
              <a:t>   </a:t>
            </a:r>
            <a:r>
              <a:rPr lang="en-US" dirty="0" err="1" smtClean="0"/>
              <a:t>int</a:t>
            </a:r>
            <a:r>
              <a:rPr lang="en-US" dirty="0" smtClean="0"/>
              <a:t> answer1 = 4 + 8;</a:t>
            </a:r>
          </a:p>
          <a:p>
            <a:r>
              <a:rPr lang="en-US" dirty="0" smtClean="0"/>
              <a:t>   </a:t>
            </a:r>
            <a:r>
              <a:rPr lang="en-US" dirty="0" err="1" smtClean="0"/>
              <a:t>cout</a:t>
            </a:r>
            <a:r>
              <a:rPr lang="en-US" dirty="0" smtClean="0"/>
              <a:t> &lt;&lt; "answer1 = " &lt;&lt; answer1 &lt;&lt; </a:t>
            </a:r>
            <a:r>
              <a:rPr lang="en-US" dirty="0" err="1" smtClean="0"/>
              <a:t>endl</a:t>
            </a:r>
            <a:r>
              <a:rPr lang="en-US" dirty="0" smtClean="0"/>
              <a:t>;</a:t>
            </a:r>
          </a:p>
          <a:p>
            <a:r>
              <a:rPr lang="en-US" dirty="0" smtClean="0"/>
              <a:t>   </a:t>
            </a:r>
          </a:p>
          <a:p>
            <a:r>
              <a:rPr lang="en-US" b="1" dirty="0" smtClean="0"/>
              <a:t>   //And you can define a variable with other variables:</a:t>
            </a:r>
          </a:p>
          <a:p>
            <a:r>
              <a:rPr lang="en-US" dirty="0" smtClean="0"/>
              <a:t>   </a:t>
            </a:r>
            <a:r>
              <a:rPr lang="en-US" dirty="0" err="1" smtClean="0"/>
              <a:t>int</a:t>
            </a:r>
            <a:r>
              <a:rPr lang="en-US" dirty="0" smtClean="0"/>
              <a:t> answer2 = num1 * num2;</a:t>
            </a:r>
          </a:p>
          <a:p>
            <a:r>
              <a:rPr lang="en-US" dirty="0" smtClean="0"/>
              <a:t>   </a:t>
            </a:r>
            <a:r>
              <a:rPr lang="en-US" dirty="0" err="1" smtClean="0"/>
              <a:t>cout</a:t>
            </a:r>
            <a:r>
              <a:rPr lang="en-US" dirty="0" smtClean="0"/>
              <a:t> &lt;&lt; "answer2 = " &lt;&lt; answer2 &lt;&lt; </a:t>
            </a:r>
            <a:r>
              <a:rPr lang="en-US" dirty="0" err="1" smtClean="0"/>
              <a:t>endl</a:t>
            </a:r>
            <a:r>
              <a:rPr lang="en-US" dirty="0" smtClean="0"/>
              <a:t>;</a:t>
            </a:r>
          </a:p>
          <a:p>
            <a:r>
              <a:rPr lang="en-US" dirty="0" smtClean="0"/>
              <a:t>   </a:t>
            </a:r>
          </a:p>
          <a:p>
            <a:r>
              <a:rPr lang="en-US" dirty="0" smtClean="0"/>
              <a:t>   </a:t>
            </a:r>
            <a:r>
              <a:rPr lang="en-US" b="1" dirty="0" smtClean="0"/>
              <a:t>//Keep in mind, you need to use the appropriate data type</a:t>
            </a:r>
          </a:p>
          <a:p>
            <a:r>
              <a:rPr lang="en-US" b="1" dirty="0" smtClean="0"/>
              <a:t>   //for the answer you need. For instance:</a:t>
            </a:r>
          </a:p>
          <a:p>
            <a:r>
              <a:rPr lang="en-US" dirty="0" smtClean="0"/>
              <a:t>   </a:t>
            </a:r>
            <a:r>
              <a:rPr lang="en-US" dirty="0" err="1" smtClean="0"/>
              <a:t>int</a:t>
            </a:r>
            <a:r>
              <a:rPr lang="en-US" dirty="0" smtClean="0"/>
              <a:t> answer3 = dec1 / dec2;</a:t>
            </a:r>
          </a:p>
          <a:p>
            <a:r>
              <a:rPr lang="en-US" b="1" dirty="0" smtClean="0"/>
              <a:t>   //"answer3" will hold the value 1, not 1.75, because it is </a:t>
            </a:r>
          </a:p>
          <a:p>
            <a:r>
              <a:rPr lang="en-US" b="1" dirty="0" smtClean="0"/>
              <a:t>   //and "</a:t>
            </a:r>
            <a:r>
              <a:rPr lang="en-US" b="1" dirty="0" err="1" smtClean="0"/>
              <a:t>int</a:t>
            </a:r>
            <a:r>
              <a:rPr lang="en-US" b="1" dirty="0" smtClean="0"/>
              <a:t>" not a "double" or a "float". </a:t>
            </a:r>
          </a:p>
          <a:p>
            <a:r>
              <a:rPr lang="en-US" dirty="0" smtClean="0"/>
              <a:t>   </a:t>
            </a:r>
            <a:r>
              <a:rPr lang="en-US" dirty="0" err="1" smtClean="0"/>
              <a:t>cout</a:t>
            </a:r>
            <a:r>
              <a:rPr lang="en-US" dirty="0" smtClean="0"/>
              <a:t> &lt;&lt; "answer3 = " &lt;&lt; answer3 &lt;&lt; </a:t>
            </a:r>
            <a:r>
              <a:rPr lang="en-US" dirty="0" err="1" smtClean="0"/>
              <a:t>endl</a:t>
            </a:r>
            <a:r>
              <a:rPr lang="en-US" dirty="0" smtClean="0"/>
              <a:t>;</a:t>
            </a:r>
          </a:p>
          <a:p>
            <a:r>
              <a:rPr lang="en-US" dirty="0" smtClean="0"/>
              <a:t>   </a:t>
            </a:r>
          </a:p>
          <a:p>
            <a:r>
              <a:rPr lang="en-US" b="1" dirty="0" smtClean="0"/>
              <a:t>   //If we want it to hold a decimal answer, </a:t>
            </a:r>
          </a:p>
          <a:p>
            <a:r>
              <a:rPr lang="en-US" b="1" dirty="0" smtClean="0"/>
              <a:t>   //we need to define it as a</a:t>
            </a:r>
          </a:p>
          <a:p>
            <a:r>
              <a:rPr lang="en-US" b="1" dirty="0" smtClean="0"/>
              <a:t>   //decimal data type:</a:t>
            </a:r>
          </a:p>
          <a:p>
            <a:r>
              <a:rPr lang="en-US" dirty="0" smtClean="0"/>
              <a:t>   double answer4 = dec1 / dec2;</a:t>
            </a:r>
          </a:p>
          <a:p>
            <a:r>
              <a:rPr lang="en-US" dirty="0" smtClean="0"/>
              <a:t>   </a:t>
            </a:r>
            <a:r>
              <a:rPr lang="en-US" dirty="0" err="1" smtClean="0"/>
              <a:t>cout</a:t>
            </a:r>
            <a:r>
              <a:rPr lang="en-US" dirty="0" smtClean="0"/>
              <a:t> &lt;&lt; "answer4 = " &lt;&lt; answer4 &lt;&lt; </a:t>
            </a:r>
            <a:r>
              <a:rPr lang="en-US" dirty="0" err="1" smtClean="0"/>
              <a:t>endl</a:t>
            </a:r>
            <a:r>
              <a:rPr lang="en-US" dirty="0" smtClean="0"/>
              <a:t>;</a:t>
            </a:r>
          </a:p>
          <a:p>
            <a:r>
              <a:rPr lang="en-US" dirty="0" smtClean="0"/>
              <a:t>   </a:t>
            </a:r>
          </a:p>
          <a:p>
            <a:r>
              <a:rPr lang="en-US" dirty="0" smtClean="0"/>
              <a:t>   </a:t>
            </a:r>
            <a:r>
              <a:rPr lang="en-US" b="1" dirty="0" smtClean="0"/>
              <a:t>//So there you have it! That is the end of this program! </a:t>
            </a:r>
          </a:p>
          <a:p>
            <a:r>
              <a:rPr lang="en-US" b="1" dirty="0" smtClean="0"/>
              <a:t>   //You're doing a great job so far!</a:t>
            </a:r>
          </a:p>
          <a:p>
            <a:r>
              <a:rPr lang="en-US" b="1" dirty="0" smtClean="0"/>
              <a:t>   //Now we're going to </a:t>
            </a:r>
          </a:p>
          <a:p>
            <a:r>
              <a:rPr lang="en-US" dirty="0" smtClean="0"/>
              <a:t>   </a:t>
            </a:r>
          </a:p>
          <a:p>
            <a:r>
              <a:rPr lang="en-US" dirty="0" smtClean="0"/>
              <a:t>   return 0;</a:t>
            </a:r>
          </a:p>
          <a:p>
            <a:r>
              <a:rPr lang="en-US" dirty="0" smtClean="0"/>
              <a:t>}</a:t>
            </a:r>
          </a:p>
        </p:txBody>
      </p:sp>
    </p:spTree>
    <p:extLst>
      <p:ext uri="{BB962C8B-B14F-4D97-AF65-F5344CB8AC3E}">
        <p14:creationId xmlns:p14="http://schemas.microsoft.com/office/powerpoint/2010/main" val="14786165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#include &lt;</a:t>
            </a:r>
            <a:r>
              <a:rPr lang="en-US" dirty="0" err="1" smtClean="0"/>
              <a:t>iostream</a:t>
            </a:r>
            <a:r>
              <a:rPr lang="en-US" dirty="0" smtClean="0"/>
              <a:t>&gt;</a:t>
            </a:r>
          </a:p>
          <a:p>
            <a:endParaRPr lang="en-US" dirty="0" smtClean="0"/>
          </a:p>
          <a:p>
            <a:r>
              <a:rPr lang="en-US" dirty="0" smtClean="0"/>
              <a:t>using namespace </a:t>
            </a:r>
            <a:r>
              <a:rPr lang="en-US" dirty="0" err="1" smtClean="0"/>
              <a:t>std</a:t>
            </a:r>
            <a:r>
              <a:rPr lang="en-US" dirty="0" smtClean="0"/>
              <a:t>;</a:t>
            </a:r>
          </a:p>
          <a:p>
            <a:endParaRPr lang="en-US" dirty="0" smtClean="0"/>
          </a:p>
          <a:p>
            <a:r>
              <a:rPr lang="en-US" dirty="0" err="1" smtClean="0"/>
              <a:t>int</a:t>
            </a:r>
            <a:r>
              <a:rPr lang="en-US" dirty="0" smtClean="0"/>
              <a:t> main()</a:t>
            </a:r>
          </a:p>
          <a:p>
            <a:r>
              <a:rPr lang="en-US" dirty="0" smtClean="0"/>
              <a:t>{</a:t>
            </a:r>
          </a:p>
          <a:p>
            <a:r>
              <a:rPr lang="en-US" dirty="0" smtClean="0"/>
              <a:t>   </a:t>
            </a:r>
            <a:r>
              <a:rPr lang="en-US" b="1" dirty="0" smtClean="0"/>
              <a:t>//Here's an example of how this could go:</a:t>
            </a:r>
          </a:p>
          <a:p>
            <a:r>
              <a:rPr lang="en-US" b="1" dirty="0" smtClean="0"/>
              <a:t>   </a:t>
            </a:r>
          </a:p>
          <a:p>
            <a:r>
              <a:rPr lang="en-US" b="1" dirty="0" smtClean="0"/>
              <a:t>   //We need the variables to hold user input.</a:t>
            </a:r>
          </a:p>
          <a:p>
            <a:r>
              <a:rPr lang="en-US" dirty="0" smtClean="0"/>
              <a:t>   </a:t>
            </a:r>
            <a:r>
              <a:rPr lang="en-US" dirty="0" err="1" smtClean="0"/>
              <a:t>int</a:t>
            </a:r>
            <a:r>
              <a:rPr lang="en-US" dirty="0" smtClean="0"/>
              <a:t> num1 = 0;</a:t>
            </a:r>
          </a:p>
          <a:p>
            <a:r>
              <a:rPr lang="en-US" dirty="0" smtClean="0"/>
              <a:t>   </a:t>
            </a:r>
            <a:r>
              <a:rPr lang="en-US" dirty="0" err="1" smtClean="0"/>
              <a:t>int</a:t>
            </a:r>
            <a:r>
              <a:rPr lang="en-US" dirty="0" smtClean="0"/>
              <a:t> num2 = 0;</a:t>
            </a:r>
          </a:p>
          <a:p>
            <a:r>
              <a:rPr lang="en-US" dirty="0" smtClean="0"/>
              <a:t>   </a:t>
            </a:r>
          </a:p>
          <a:p>
            <a:r>
              <a:rPr lang="en-US" b="1" dirty="0" smtClean="0"/>
              <a:t>   //Now we need to tell the user to input the first number:</a:t>
            </a:r>
          </a:p>
          <a:p>
            <a:r>
              <a:rPr lang="en-US" dirty="0" smtClean="0"/>
              <a:t>   </a:t>
            </a:r>
            <a:r>
              <a:rPr lang="en-US" dirty="0" err="1" smtClean="0"/>
              <a:t>cout</a:t>
            </a:r>
            <a:r>
              <a:rPr lang="en-US" dirty="0" smtClean="0"/>
              <a:t> &lt;&lt; "Please input an integer:\n";</a:t>
            </a:r>
          </a:p>
          <a:p>
            <a:r>
              <a:rPr lang="en-US" b="1" dirty="0" smtClean="0"/>
              <a:t>   //</a:t>
            </a:r>
            <a:r>
              <a:rPr lang="en-US" b="1" dirty="0" err="1" smtClean="0"/>
              <a:t>recieve</a:t>
            </a:r>
            <a:r>
              <a:rPr lang="en-US" b="1" dirty="0" smtClean="0"/>
              <a:t> the first number:</a:t>
            </a:r>
          </a:p>
          <a:p>
            <a:r>
              <a:rPr lang="en-US" dirty="0" smtClean="0"/>
              <a:t>   </a:t>
            </a:r>
            <a:r>
              <a:rPr lang="en-US" dirty="0" err="1" smtClean="0"/>
              <a:t>cin</a:t>
            </a:r>
            <a:r>
              <a:rPr lang="en-US" dirty="0" smtClean="0"/>
              <a:t> &gt;&gt; num1;</a:t>
            </a:r>
          </a:p>
          <a:p>
            <a:r>
              <a:rPr lang="en-US" dirty="0" smtClean="0"/>
              <a:t>   </a:t>
            </a:r>
          </a:p>
          <a:p>
            <a:r>
              <a:rPr lang="en-US" b="1" dirty="0" smtClean="0"/>
              <a:t>   //Now we need to tell the user to input the second number:</a:t>
            </a:r>
          </a:p>
          <a:p>
            <a:r>
              <a:rPr lang="en-US" dirty="0" smtClean="0"/>
              <a:t>   </a:t>
            </a:r>
            <a:r>
              <a:rPr lang="en-US" dirty="0" err="1" smtClean="0"/>
              <a:t>cout</a:t>
            </a:r>
            <a:r>
              <a:rPr lang="en-US" dirty="0" smtClean="0"/>
              <a:t> &lt;&lt; "Please input another integer:\n";</a:t>
            </a:r>
          </a:p>
          <a:p>
            <a:r>
              <a:rPr lang="en-US" b="1" dirty="0" smtClean="0"/>
              <a:t>   //</a:t>
            </a:r>
            <a:r>
              <a:rPr lang="en-US" b="1" dirty="0" err="1" smtClean="0"/>
              <a:t>Recieve</a:t>
            </a:r>
            <a:r>
              <a:rPr lang="en-US" b="1" dirty="0" smtClean="0"/>
              <a:t> the second number:</a:t>
            </a:r>
          </a:p>
          <a:p>
            <a:r>
              <a:rPr lang="en-US" b="0" dirty="0" smtClean="0"/>
              <a:t>   </a:t>
            </a:r>
            <a:r>
              <a:rPr lang="en-US" b="0" dirty="0" err="1" smtClean="0"/>
              <a:t>cin</a:t>
            </a:r>
            <a:r>
              <a:rPr lang="en-US" b="0" dirty="0" smtClean="0"/>
              <a:t> &gt;&gt; num2;</a:t>
            </a:r>
          </a:p>
          <a:p>
            <a:r>
              <a:rPr lang="en-US" dirty="0" smtClean="0"/>
              <a:t>   </a:t>
            </a:r>
          </a:p>
          <a:p>
            <a:r>
              <a:rPr lang="en-US" b="1" dirty="0" smtClean="0"/>
              <a:t>   //Now let's put the addition of the two numbers </a:t>
            </a:r>
          </a:p>
          <a:p>
            <a:r>
              <a:rPr lang="en-US" b="1" dirty="0" smtClean="0"/>
              <a:t>   //into a variable:</a:t>
            </a:r>
          </a:p>
          <a:p>
            <a:r>
              <a:rPr lang="en-US" dirty="0" smtClean="0"/>
              <a:t>   </a:t>
            </a:r>
            <a:r>
              <a:rPr lang="en-US" dirty="0" err="1" smtClean="0"/>
              <a:t>int</a:t>
            </a:r>
            <a:r>
              <a:rPr lang="en-US" dirty="0" smtClean="0"/>
              <a:t> sum = num1 + num2;</a:t>
            </a:r>
          </a:p>
          <a:p>
            <a:r>
              <a:rPr lang="en-US" dirty="0" smtClean="0"/>
              <a:t>   </a:t>
            </a:r>
          </a:p>
          <a:p>
            <a:r>
              <a:rPr lang="en-US" b="1" dirty="0" smtClean="0"/>
              <a:t>   //Now let's output the answer to the user:</a:t>
            </a:r>
          </a:p>
          <a:p>
            <a:r>
              <a:rPr lang="en-US" b="0" dirty="0" smtClean="0"/>
              <a:t>   </a:t>
            </a:r>
            <a:r>
              <a:rPr lang="en-US" b="0" dirty="0" err="1" smtClean="0"/>
              <a:t>cout</a:t>
            </a:r>
            <a:r>
              <a:rPr lang="en-US" b="0" dirty="0" smtClean="0"/>
              <a:t> &lt;&lt; num1 &lt;&lt; " + " &lt;&lt; num2 &lt;&lt; " = " &lt;&lt; sum &lt;&lt; "!\n";</a:t>
            </a:r>
          </a:p>
          <a:p>
            <a:r>
              <a:rPr lang="en-US" b="1" dirty="0" smtClean="0"/>
              <a:t>   //Notice how we output the two numbers</a:t>
            </a:r>
          </a:p>
          <a:p>
            <a:r>
              <a:rPr lang="en-US" b="1" dirty="0" smtClean="0"/>
              <a:t>   //the user input as well as the answer. This helps</a:t>
            </a:r>
          </a:p>
          <a:p>
            <a:r>
              <a:rPr lang="en-US" b="1" dirty="0" smtClean="0"/>
              <a:t>   //assure the user that the input was </a:t>
            </a:r>
            <a:r>
              <a:rPr lang="en-US" b="1" dirty="0" err="1" smtClean="0"/>
              <a:t>recieved</a:t>
            </a:r>
            <a:r>
              <a:rPr lang="en-US" b="1" dirty="0" smtClean="0"/>
              <a:t> successfully. </a:t>
            </a:r>
          </a:p>
          <a:p>
            <a:r>
              <a:rPr lang="en-US" dirty="0" smtClean="0"/>
              <a:t>   </a:t>
            </a:r>
          </a:p>
          <a:p>
            <a:r>
              <a:rPr lang="en-US" dirty="0" smtClean="0"/>
              <a:t>   return 0;</a:t>
            </a:r>
          </a:p>
          <a:p>
            <a:r>
              <a:rPr lang="en-US" dirty="0" smtClean="0"/>
              <a:t>}</a:t>
            </a:r>
            <a:endParaRPr lang="en-US" dirty="0"/>
          </a:p>
        </p:txBody>
      </p:sp>
    </p:spTree>
    <p:extLst>
      <p:ext uri="{BB962C8B-B14F-4D97-AF65-F5344CB8AC3E}">
        <p14:creationId xmlns:p14="http://schemas.microsoft.com/office/powerpoint/2010/main" val="21306481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#include &lt;</a:t>
            </a:r>
            <a:r>
              <a:rPr lang="en-US" dirty="0" err="1" smtClean="0"/>
              <a:t>iostream</a:t>
            </a:r>
            <a:r>
              <a:rPr lang="en-US" dirty="0" smtClean="0"/>
              <a:t>&gt;</a:t>
            </a:r>
          </a:p>
          <a:p>
            <a:endParaRPr lang="en-US" dirty="0" smtClean="0"/>
          </a:p>
          <a:p>
            <a:r>
              <a:rPr lang="en-US" dirty="0" smtClean="0"/>
              <a:t>using namespace </a:t>
            </a:r>
            <a:r>
              <a:rPr lang="en-US" dirty="0" err="1" smtClean="0"/>
              <a:t>std</a:t>
            </a:r>
            <a:r>
              <a:rPr lang="en-US" dirty="0" smtClean="0"/>
              <a:t>;</a:t>
            </a:r>
          </a:p>
          <a:p>
            <a:endParaRPr lang="en-US" dirty="0" smtClean="0"/>
          </a:p>
          <a:p>
            <a:r>
              <a:rPr lang="en-US" dirty="0" err="1" smtClean="0"/>
              <a:t>int</a:t>
            </a:r>
            <a:r>
              <a:rPr lang="en-US" dirty="0" smtClean="0"/>
              <a:t> main()</a:t>
            </a:r>
          </a:p>
          <a:p>
            <a:r>
              <a:rPr lang="en-US" dirty="0" smtClean="0"/>
              <a:t>{</a:t>
            </a:r>
          </a:p>
          <a:p>
            <a:r>
              <a:rPr lang="en-US" dirty="0" smtClean="0"/>
              <a:t>   </a:t>
            </a:r>
            <a:r>
              <a:rPr lang="en-US" b="1" dirty="0" smtClean="0"/>
              <a:t>//Here's an example of how this could go:</a:t>
            </a:r>
          </a:p>
          <a:p>
            <a:r>
              <a:rPr lang="en-US" b="1" dirty="0" smtClean="0"/>
              <a:t>   </a:t>
            </a:r>
          </a:p>
          <a:p>
            <a:r>
              <a:rPr lang="en-US" b="1" dirty="0" smtClean="0"/>
              <a:t>   //We need the variables to hold user input.</a:t>
            </a:r>
          </a:p>
          <a:p>
            <a:r>
              <a:rPr lang="en-US" dirty="0" smtClean="0"/>
              <a:t>   </a:t>
            </a:r>
            <a:r>
              <a:rPr lang="en-US" dirty="0" err="1" smtClean="0"/>
              <a:t>int</a:t>
            </a:r>
            <a:r>
              <a:rPr lang="en-US" dirty="0" smtClean="0"/>
              <a:t> num1 = 0;</a:t>
            </a:r>
          </a:p>
          <a:p>
            <a:r>
              <a:rPr lang="en-US" dirty="0" smtClean="0"/>
              <a:t>   </a:t>
            </a:r>
            <a:r>
              <a:rPr lang="en-US" dirty="0" err="1" smtClean="0"/>
              <a:t>int</a:t>
            </a:r>
            <a:r>
              <a:rPr lang="en-US" dirty="0" smtClean="0"/>
              <a:t> num2 = 0;</a:t>
            </a:r>
          </a:p>
          <a:p>
            <a:r>
              <a:rPr lang="en-US" dirty="0" smtClean="0"/>
              <a:t>   </a:t>
            </a:r>
          </a:p>
          <a:p>
            <a:r>
              <a:rPr lang="en-US" b="1" dirty="0" smtClean="0"/>
              <a:t>   //Now we need to tell the user to input the first number:</a:t>
            </a:r>
          </a:p>
          <a:p>
            <a:r>
              <a:rPr lang="en-US" dirty="0" smtClean="0"/>
              <a:t>   </a:t>
            </a:r>
            <a:r>
              <a:rPr lang="en-US" dirty="0" err="1" smtClean="0"/>
              <a:t>cout</a:t>
            </a:r>
            <a:r>
              <a:rPr lang="en-US" dirty="0" smtClean="0"/>
              <a:t> &lt;&lt; "Please input an integer:\n";</a:t>
            </a:r>
          </a:p>
          <a:p>
            <a:r>
              <a:rPr lang="en-US" b="1" dirty="0" smtClean="0"/>
              <a:t>   //</a:t>
            </a:r>
            <a:r>
              <a:rPr lang="en-US" b="1" dirty="0" err="1" smtClean="0"/>
              <a:t>recieve</a:t>
            </a:r>
            <a:r>
              <a:rPr lang="en-US" b="1" dirty="0" smtClean="0"/>
              <a:t> the first number:</a:t>
            </a:r>
          </a:p>
          <a:p>
            <a:r>
              <a:rPr lang="en-US" dirty="0" smtClean="0"/>
              <a:t>   </a:t>
            </a:r>
            <a:r>
              <a:rPr lang="en-US" dirty="0" err="1" smtClean="0"/>
              <a:t>cin</a:t>
            </a:r>
            <a:r>
              <a:rPr lang="en-US" dirty="0" smtClean="0"/>
              <a:t> &gt;&gt; num1;</a:t>
            </a:r>
          </a:p>
          <a:p>
            <a:r>
              <a:rPr lang="en-US" dirty="0" smtClean="0"/>
              <a:t>   </a:t>
            </a:r>
          </a:p>
          <a:p>
            <a:r>
              <a:rPr lang="en-US" b="1" dirty="0" smtClean="0"/>
              <a:t>   //Now we need to tell the user to input the second number:</a:t>
            </a:r>
          </a:p>
          <a:p>
            <a:r>
              <a:rPr lang="en-US" dirty="0" smtClean="0"/>
              <a:t>   </a:t>
            </a:r>
            <a:r>
              <a:rPr lang="en-US" dirty="0" err="1" smtClean="0"/>
              <a:t>cout</a:t>
            </a:r>
            <a:r>
              <a:rPr lang="en-US" dirty="0" smtClean="0"/>
              <a:t> &lt;&lt; "Please input another integer:\n";</a:t>
            </a:r>
          </a:p>
          <a:p>
            <a:r>
              <a:rPr lang="en-US" b="1" dirty="0" smtClean="0"/>
              <a:t>   //</a:t>
            </a:r>
            <a:r>
              <a:rPr lang="en-US" b="1" dirty="0" err="1" smtClean="0"/>
              <a:t>Recieve</a:t>
            </a:r>
            <a:r>
              <a:rPr lang="en-US" b="1" dirty="0" smtClean="0"/>
              <a:t> the second number:</a:t>
            </a:r>
          </a:p>
          <a:p>
            <a:r>
              <a:rPr lang="en-US" b="0" dirty="0" smtClean="0"/>
              <a:t>   </a:t>
            </a:r>
            <a:r>
              <a:rPr lang="en-US" b="0" dirty="0" err="1" smtClean="0"/>
              <a:t>cin</a:t>
            </a:r>
            <a:r>
              <a:rPr lang="en-US" b="0" dirty="0" smtClean="0"/>
              <a:t> &gt;&gt; num2;</a:t>
            </a:r>
          </a:p>
          <a:p>
            <a:r>
              <a:rPr lang="en-US" dirty="0" smtClean="0"/>
              <a:t>   </a:t>
            </a:r>
          </a:p>
          <a:p>
            <a:r>
              <a:rPr lang="en-US" b="1" dirty="0" smtClean="0"/>
              <a:t>   //Now let's put the addition of the two numbers </a:t>
            </a:r>
          </a:p>
          <a:p>
            <a:r>
              <a:rPr lang="en-US" b="1" dirty="0" smtClean="0"/>
              <a:t>   //into a variable:</a:t>
            </a:r>
          </a:p>
          <a:p>
            <a:r>
              <a:rPr lang="en-US" dirty="0" smtClean="0"/>
              <a:t>   </a:t>
            </a:r>
            <a:r>
              <a:rPr lang="en-US" dirty="0" err="1" smtClean="0"/>
              <a:t>int</a:t>
            </a:r>
            <a:r>
              <a:rPr lang="en-US" dirty="0" smtClean="0"/>
              <a:t> sum = num1 + num2;</a:t>
            </a:r>
          </a:p>
          <a:p>
            <a:r>
              <a:rPr lang="en-US" dirty="0" smtClean="0"/>
              <a:t>   </a:t>
            </a:r>
          </a:p>
          <a:p>
            <a:r>
              <a:rPr lang="en-US" b="1" dirty="0" smtClean="0"/>
              <a:t>   //Now let's output the answer to the user:</a:t>
            </a:r>
          </a:p>
          <a:p>
            <a:r>
              <a:rPr lang="en-US" b="0" dirty="0" smtClean="0"/>
              <a:t>   </a:t>
            </a:r>
            <a:r>
              <a:rPr lang="en-US" b="0" dirty="0" err="1" smtClean="0"/>
              <a:t>cout</a:t>
            </a:r>
            <a:r>
              <a:rPr lang="en-US" b="0" dirty="0" smtClean="0"/>
              <a:t> &lt;&lt; num1 &lt;&lt; " + " &lt;&lt; num2 &lt;&lt; " = " &lt;&lt; sum &lt;&lt; "!\n";</a:t>
            </a:r>
          </a:p>
          <a:p>
            <a:r>
              <a:rPr lang="en-US" b="1" dirty="0" smtClean="0"/>
              <a:t>   //Notice how we output the two numbers</a:t>
            </a:r>
          </a:p>
          <a:p>
            <a:r>
              <a:rPr lang="en-US" b="1" dirty="0" smtClean="0"/>
              <a:t>   //the user input as well as the answer. This helps</a:t>
            </a:r>
          </a:p>
          <a:p>
            <a:r>
              <a:rPr lang="en-US" b="1" dirty="0" smtClean="0"/>
              <a:t>   //assure the user that the input was </a:t>
            </a:r>
            <a:r>
              <a:rPr lang="en-US" b="1" dirty="0" err="1" smtClean="0"/>
              <a:t>recieved</a:t>
            </a:r>
            <a:r>
              <a:rPr lang="en-US" b="1" dirty="0" smtClean="0"/>
              <a:t> successfully. </a:t>
            </a:r>
          </a:p>
          <a:p>
            <a:r>
              <a:rPr lang="en-US" dirty="0" smtClean="0"/>
              <a:t>   </a:t>
            </a:r>
          </a:p>
          <a:p>
            <a:r>
              <a:rPr lang="en-US" dirty="0" smtClean="0"/>
              <a:t>   return 0;</a:t>
            </a:r>
          </a:p>
          <a:p>
            <a:r>
              <a:rPr lang="en-US" dirty="0" smtClean="0"/>
              <a:t>}</a:t>
            </a:r>
            <a:endParaRPr lang="en-US" dirty="0"/>
          </a:p>
        </p:txBody>
      </p:sp>
    </p:spTree>
    <p:extLst>
      <p:ext uri="{BB962C8B-B14F-4D97-AF65-F5344CB8AC3E}">
        <p14:creationId xmlns:p14="http://schemas.microsoft.com/office/powerpoint/2010/main" val="7846630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u="none" strike="noStrike" kern="1200" dirty="0" smtClean="0">
                <a:solidFill>
                  <a:schemeClr val="tx1"/>
                </a:solidFill>
                <a:effectLst/>
                <a:latin typeface="+mn-lt"/>
                <a:ea typeface="+mn-ea"/>
                <a:cs typeface="+mn-cs"/>
              </a:rPr>
              <a:t>Have the snack, get students talking to each other, have them talk about their final project, take a bathroom break, etc.</a:t>
            </a:r>
            <a:endParaRPr lang="en-US" dirty="0"/>
          </a:p>
        </p:txBody>
      </p:sp>
    </p:spTree>
    <p:extLst>
      <p:ext uri="{BB962C8B-B14F-4D97-AF65-F5344CB8AC3E}">
        <p14:creationId xmlns:p14="http://schemas.microsoft.com/office/powerpoint/2010/main" val="571150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r>
              <a:rPr lang="en-US" sz="1100" b="0" i="0" u="none" strike="noStrike" kern="1200" dirty="0" smtClean="0">
                <a:solidFill>
                  <a:schemeClr val="tx1"/>
                </a:solidFill>
                <a:effectLst/>
                <a:latin typeface="+mn-lt"/>
                <a:ea typeface="+mn-ea"/>
                <a:cs typeface="+mn-cs"/>
              </a:rPr>
              <a:t>Understand and utilize basic programming concepts such as data types (</a:t>
            </a:r>
            <a:r>
              <a:rPr lang="en-US" sz="1100" b="0" i="0" u="none" strike="noStrike" kern="1200" dirty="0" err="1" smtClean="0">
                <a:solidFill>
                  <a:schemeClr val="tx1"/>
                </a:solidFill>
                <a:effectLst/>
                <a:latin typeface="+mn-lt"/>
                <a:ea typeface="+mn-ea"/>
                <a:cs typeface="+mn-cs"/>
              </a:rPr>
              <a:t>int</a:t>
            </a:r>
            <a:r>
              <a:rPr lang="en-US" sz="1100" b="0" i="0" u="none" strike="noStrike" kern="1200" dirty="0" smtClean="0">
                <a:solidFill>
                  <a:schemeClr val="tx1"/>
                </a:solidFill>
                <a:effectLst/>
                <a:latin typeface="+mn-lt"/>
                <a:ea typeface="+mn-ea"/>
                <a:cs typeface="+mn-cs"/>
              </a:rPr>
              <a:t>, string, char, double)</a:t>
            </a:r>
            <a:r>
              <a:rPr lang="en-US" sz="1100" b="0" i="0" u="none" strike="noStrike" kern="1200" baseline="0" dirty="0" smtClean="0">
                <a:solidFill>
                  <a:schemeClr val="tx1"/>
                </a:solidFill>
                <a:effectLst/>
                <a:latin typeface="+mn-lt"/>
                <a:ea typeface="+mn-ea"/>
                <a:cs typeface="+mn-cs"/>
              </a:rPr>
              <a:t> </a:t>
            </a:r>
          </a:p>
          <a:p>
            <a:pPr rtl="0" fontAlgn="base"/>
            <a:endParaRPr lang="en-US" sz="1100" b="0" i="0" u="none" strike="noStrike" kern="1200" baseline="0" dirty="0" smtClean="0">
              <a:solidFill>
                <a:schemeClr val="tx1"/>
              </a:solidFill>
              <a:effectLst/>
              <a:latin typeface="+mn-lt"/>
              <a:ea typeface="+mn-ea"/>
              <a:cs typeface="+mn-cs"/>
            </a:endParaRPr>
          </a:p>
          <a:p>
            <a:pPr rtl="0" fontAlgn="base"/>
            <a:r>
              <a:rPr lang="en-US" sz="1100" b="0" i="0" u="none" strike="noStrike" kern="1200" dirty="0" smtClean="0">
                <a:solidFill>
                  <a:schemeClr val="tx1"/>
                </a:solidFill>
                <a:effectLst/>
                <a:latin typeface="+mn-lt"/>
                <a:ea typeface="+mn-ea"/>
                <a:cs typeface="+mn-cs"/>
              </a:rPr>
              <a:t>if-statements, switch-statements, and loops</a:t>
            </a:r>
          </a:p>
          <a:p>
            <a:pPr rtl="0" fontAlgn="base"/>
            <a:endParaRPr lang="en-US" sz="1100" b="0" i="0" u="none" strike="noStrike" kern="1200" dirty="0" smtClean="0">
              <a:solidFill>
                <a:schemeClr val="tx1"/>
              </a:solidFill>
              <a:effectLst/>
              <a:latin typeface="+mn-lt"/>
              <a:ea typeface="+mn-ea"/>
              <a:cs typeface="+mn-cs"/>
            </a:endParaRPr>
          </a:p>
          <a:p>
            <a:pPr rtl="0" fontAlgn="base"/>
            <a:r>
              <a:rPr lang="en-US" sz="1100" b="0" i="0" u="none" strike="noStrike" kern="1200" dirty="0" smtClean="0">
                <a:solidFill>
                  <a:schemeClr val="tx1"/>
                </a:solidFill>
                <a:effectLst/>
                <a:latin typeface="+mn-lt"/>
                <a:ea typeface="+mn-ea"/>
                <a:cs typeface="+mn-cs"/>
              </a:rPr>
              <a:t>Input/output text through the console</a:t>
            </a:r>
          </a:p>
          <a:p>
            <a:pPr rtl="0" fontAlgn="base"/>
            <a:endParaRPr lang="en-US" sz="1100" b="0" i="0" u="none" strike="noStrike" kern="1200" dirty="0" smtClean="0">
              <a:solidFill>
                <a:schemeClr val="tx1"/>
              </a:solidFill>
              <a:effectLst/>
              <a:latin typeface="+mn-lt"/>
              <a:ea typeface="+mn-ea"/>
              <a:cs typeface="+mn-cs"/>
            </a:endParaRPr>
          </a:p>
          <a:p>
            <a:pPr rtl="0" fontAlgn="base"/>
            <a:r>
              <a:rPr lang="en-US" sz="1100" b="0" i="0" u="none" strike="noStrike" kern="1200" dirty="0" smtClean="0">
                <a:solidFill>
                  <a:schemeClr val="tx1"/>
                </a:solidFill>
                <a:effectLst/>
                <a:latin typeface="+mn-lt"/>
                <a:ea typeface="+mn-ea"/>
                <a:cs typeface="+mn-cs"/>
              </a:rPr>
              <a:t>Write programs to perform simple calculations</a:t>
            </a:r>
          </a:p>
          <a:p>
            <a:pPr rtl="0" fontAlgn="base"/>
            <a:endParaRPr lang="en-US" sz="1100" b="0" i="0" u="none" strike="noStrike" kern="1200" dirty="0" smtClean="0">
              <a:solidFill>
                <a:schemeClr val="tx1"/>
              </a:solidFill>
              <a:effectLst/>
              <a:latin typeface="+mn-lt"/>
              <a:ea typeface="+mn-ea"/>
              <a:cs typeface="+mn-cs"/>
            </a:endParaRPr>
          </a:p>
          <a:p>
            <a:pPr rtl="0" fontAlgn="base"/>
            <a:r>
              <a:rPr lang="en-US" sz="1100" b="0" i="0" u="none" strike="noStrike" kern="1200" dirty="0" smtClean="0">
                <a:solidFill>
                  <a:schemeClr val="tx1"/>
                </a:solidFill>
                <a:effectLst/>
                <a:latin typeface="+mn-lt"/>
                <a:ea typeface="+mn-ea"/>
                <a:cs typeface="+mn-cs"/>
              </a:rPr>
              <a:t>Explain the importance of comments in code</a:t>
            </a:r>
          </a:p>
          <a:p>
            <a:endParaRPr lang="en-US" dirty="0"/>
          </a:p>
        </p:txBody>
      </p:sp>
    </p:spTree>
    <p:extLst>
      <p:ext uri="{BB962C8B-B14F-4D97-AF65-F5344CB8AC3E}">
        <p14:creationId xmlns:p14="http://schemas.microsoft.com/office/powerpoint/2010/main" val="305406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kern="1200" dirty="0" smtClean="0">
                <a:solidFill>
                  <a:schemeClr val="tx1"/>
                </a:solidFill>
                <a:latin typeface="+mn-lt"/>
                <a:ea typeface="+mn-ea"/>
                <a:cs typeface="+mn-cs"/>
              </a:rPr>
              <a:t>#include &lt;</a:t>
            </a:r>
            <a:r>
              <a:rPr lang="en-US" sz="1100" kern="1200" dirty="0" err="1" smtClean="0">
                <a:solidFill>
                  <a:schemeClr val="tx1"/>
                </a:solidFill>
                <a:latin typeface="+mn-lt"/>
                <a:ea typeface="+mn-ea"/>
                <a:cs typeface="+mn-cs"/>
              </a:rPr>
              <a:t>iostream</a:t>
            </a:r>
            <a:r>
              <a:rPr lang="en-US" sz="1100" kern="1200" dirty="0" smtClean="0">
                <a:solidFill>
                  <a:schemeClr val="tx1"/>
                </a:solidFill>
                <a:latin typeface="+mn-lt"/>
                <a:ea typeface="+mn-ea"/>
                <a:cs typeface="+mn-cs"/>
              </a:rPr>
              <a:t>&gt;</a:t>
            </a:r>
          </a:p>
          <a:p>
            <a:endParaRPr lang="en-US" sz="1100" kern="1200" dirty="0" smtClean="0">
              <a:solidFill>
                <a:schemeClr val="tx1"/>
              </a:solidFill>
              <a:latin typeface="+mn-lt"/>
              <a:ea typeface="+mn-ea"/>
              <a:cs typeface="+mn-cs"/>
            </a:endParaRPr>
          </a:p>
          <a:p>
            <a:r>
              <a:rPr lang="en-US" sz="1100" kern="1200" dirty="0" smtClean="0">
                <a:solidFill>
                  <a:schemeClr val="tx1"/>
                </a:solidFill>
                <a:latin typeface="+mn-lt"/>
                <a:ea typeface="+mn-ea"/>
                <a:cs typeface="+mn-cs"/>
              </a:rPr>
              <a:t>using namespace </a:t>
            </a:r>
            <a:r>
              <a:rPr lang="en-US" sz="1100" kern="1200" dirty="0" err="1" smtClean="0">
                <a:solidFill>
                  <a:schemeClr val="tx1"/>
                </a:solidFill>
                <a:latin typeface="+mn-lt"/>
                <a:ea typeface="+mn-ea"/>
                <a:cs typeface="+mn-cs"/>
              </a:rPr>
              <a:t>std</a:t>
            </a:r>
            <a:r>
              <a:rPr lang="en-US" sz="1100" kern="1200" dirty="0" smtClean="0">
                <a:solidFill>
                  <a:schemeClr val="tx1"/>
                </a:solidFill>
                <a:latin typeface="+mn-lt"/>
                <a:ea typeface="+mn-ea"/>
                <a:cs typeface="+mn-cs"/>
              </a:rPr>
              <a:t>;</a:t>
            </a:r>
          </a:p>
          <a:p>
            <a:endParaRPr lang="en-US" sz="1100" kern="1200" dirty="0" smtClean="0">
              <a:solidFill>
                <a:schemeClr val="tx1"/>
              </a:solidFill>
              <a:latin typeface="+mn-lt"/>
              <a:ea typeface="+mn-ea"/>
              <a:cs typeface="+mn-cs"/>
            </a:endParaRPr>
          </a:p>
          <a:p>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main()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//MARK: Part 1</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write</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basic</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logic</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statment</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 40; //This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regular</a:t>
            </a:r>
            <a:r>
              <a:rPr lang="de-DE" sz="1100" kern="1200" dirty="0" smtClean="0">
                <a:solidFill>
                  <a:schemeClr val="tx1"/>
                </a:solidFill>
                <a:latin typeface="+mn-lt"/>
                <a:ea typeface="+mn-ea"/>
                <a:cs typeface="+mn-cs"/>
              </a:rPr>
              <a:t> integer variable.</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going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 variable in </a:t>
            </a:r>
            <a:r>
              <a:rPr lang="de-DE" sz="1100" kern="1200" dirty="0" err="1" smtClean="0">
                <a:solidFill>
                  <a:schemeClr val="tx1"/>
                </a:solidFill>
                <a:latin typeface="+mn-lt"/>
                <a:ea typeface="+mn-ea"/>
                <a:cs typeface="+mn-cs"/>
              </a:rPr>
              <a:t>our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logic</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//This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logic</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called</a:t>
            </a:r>
            <a:r>
              <a:rPr lang="de-DE" sz="1100" kern="1200" dirty="0" smtClean="0">
                <a:solidFill>
                  <a:schemeClr val="tx1"/>
                </a:solidFill>
                <a:latin typeface="+mn-lt"/>
                <a:ea typeface="+mn-ea"/>
                <a:cs typeface="+mn-cs"/>
              </a:rPr>
              <a:t> an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goes</a:t>
            </a:r>
            <a:r>
              <a:rPr lang="de-DE" sz="1100" kern="1200" dirty="0" smtClean="0">
                <a:solidFill>
                  <a:schemeClr val="tx1"/>
                </a:solidFill>
                <a:latin typeface="+mn-lt"/>
                <a:ea typeface="+mn-ea"/>
                <a:cs typeface="+mn-cs"/>
              </a:rPr>
              <a:t> like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if (</a:t>
            </a:r>
            <a:r>
              <a:rPr lang="en-US" sz="1100" kern="1200" dirty="0" err="1" smtClean="0">
                <a:solidFill>
                  <a:schemeClr val="tx1"/>
                </a:solidFill>
                <a:latin typeface="+mn-lt"/>
                <a:ea typeface="+mn-ea"/>
                <a:cs typeface="+mn-cs"/>
              </a:rPr>
              <a:t>myNumber</a:t>
            </a:r>
            <a:r>
              <a:rPr lang="en-US" sz="1100" kern="1200" dirty="0" smtClean="0">
                <a:solidFill>
                  <a:schemeClr val="tx1"/>
                </a:solidFill>
                <a:latin typeface="+mn-lt"/>
                <a:ea typeface="+mn-ea"/>
                <a:cs typeface="+mn-cs"/>
              </a:rPr>
              <a:t> &gt; 30) {</a:t>
            </a:r>
          </a:p>
          <a:p>
            <a:r>
              <a:rPr lang="en-US" sz="1100" kern="1200" dirty="0" smtClean="0">
                <a:solidFill>
                  <a:schemeClr val="tx1"/>
                </a:solidFill>
                <a:latin typeface="+mn-lt"/>
                <a:ea typeface="+mn-ea"/>
                <a:cs typeface="+mn-cs"/>
              </a:rPr>
              <a:t>        //You start by writing "if" and then a "condition" surrounded by parenthesis.</a:t>
            </a:r>
          </a:p>
          <a:p>
            <a:r>
              <a:rPr lang="en-US" sz="1100" kern="1200" dirty="0" smtClean="0">
                <a:solidFill>
                  <a:schemeClr val="tx1"/>
                </a:solidFill>
                <a:latin typeface="+mn-lt"/>
                <a:ea typeface="+mn-ea"/>
                <a:cs typeface="+mn-cs"/>
              </a:rPr>
              <a:t>        //In our case, the condition is "</a:t>
            </a:r>
            <a:r>
              <a:rPr lang="en-US" sz="1100" kern="1200" dirty="0" err="1" smtClean="0">
                <a:solidFill>
                  <a:schemeClr val="tx1"/>
                </a:solidFill>
                <a:latin typeface="+mn-lt"/>
                <a:ea typeface="+mn-ea"/>
                <a:cs typeface="+mn-cs"/>
              </a:rPr>
              <a:t>myNumber</a:t>
            </a:r>
            <a:r>
              <a:rPr lang="en-US" sz="1100" kern="1200" dirty="0" smtClean="0">
                <a:solidFill>
                  <a:schemeClr val="tx1"/>
                </a:solidFill>
                <a:latin typeface="+mn-lt"/>
                <a:ea typeface="+mn-ea"/>
                <a:cs typeface="+mn-cs"/>
              </a:rPr>
              <a:t> &gt; 30". This statement asks</a:t>
            </a:r>
          </a:p>
          <a:p>
            <a:r>
              <a:rPr lang="en-US" sz="1100" kern="1200" dirty="0" smtClean="0">
                <a:solidFill>
                  <a:schemeClr val="tx1"/>
                </a:solidFill>
                <a:latin typeface="+mn-lt"/>
                <a:ea typeface="+mn-ea"/>
                <a:cs typeface="+mn-cs"/>
              </a:rPr>
              <a:t>        //"is the value in </a:t>
            </a:r>
            <a:r>
              <a:rPr lang="en-US" sz="1100" kern="1200" dirty="0" err="1" smtClean="0">
                <a:solidFill>
                  <a:schemeClr val="tx1"/>
                </a:solidFill>
                <a:latin typeface="+mn-lt"/>
                <a:ea typeface="+mn-ea"/>
                <a:cs typeface="+mn-cs"/>
              </a:rPr>
              <a:t>myNumber</a:t>
            </a:r>
            <a:r>
              <a:rPr lang="en-US" sz="1100" kern="1200" dirty="0" smtClean="0">
                <a:solidFill>
                  <a:schemeClr val="tx1"/>
                </a:solidFill>
                <a:latin typeface="+mn-lt"/>
                <a:ea typeface="+mn-ea"/>
                <a:cs typeface="+mn-cs"/>
              </a:rPr>
              <a:t> greater than 30?"</a:t>
            </a:r>
          </a:p>
          <a:p>
            <a:r>
              <a:rPr lang="en-US" sz="1100" kern="1200" dirty="0" smtClean="0">
                <a:solidFill>
                  <a:schemeClr val="tx1"/>
                </a:solidFill>
                <a:latin typeface="+mn-lt"/>
                <a:ea typeface="+mn-ea"/>
                <a:cs typeface="+mn-cs"/>
              </a:rPr>
              <a:t>        //If </a:t>
            </a:r>
            <a:r>
              <a:rPr lang="en-US" sz="1100" kern="1200" dirty="0" err="1" smtClean="0">
                <a:solidFill>
                  <a:schemeClr val="tx1"/>
                </a:solidFill>
                <a:latin typeface="+mn-lt"/>
                <a:ea typeface="+mn-ea"/>
                <a:cs typeface="+mn-cs"/>
              </a:rPr>
              <a:t>myNumber</a:t>
            </a:r>
            <a:r>
              <a:rPr lang="en-US" sz="1100" kern="1200" dirty="0" smtClean="0">
                <a:solidFill>
                  <a:schemeClr val="tx1"/>
                </a:solidFill>
                <a:latin typeface="+mn-lt"/>
                <a:ea typeface="+mn-ea"/>
                <a:cs typeface="+mn-cs"/>
              </a:rPr>
              <a:t> is greater than 30, the condition statement returns "true".</a:t>
            </a:r>
          </a:p>
          <a:p>
            <a:r>
              <a:rPr lang="en-US" sz="1100" kern="1200" dirty="0" smtClean="0">
                <a:solidFill>
                  <a:schemeClr val="tx1"/>
                </a:solidFill>
                <a:latin typeface="+mn-lt"/>
                <a:ea typeface="+mn-ea"/>
                <a:cs typeface="+mn-cs"/>
              </a:rPr>
              <a:t>        //If not, the condition statement returns "false".</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&lt;&lt; "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pretty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big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//Run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happens</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true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inside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curly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brackets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run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false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skips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over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//Change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run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again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happens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lower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30?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happens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right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doesn't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say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anything</a:t>
            </a:r>
            <a:r>
              <a:rPr lang="de-DE" sz="1100" kern="1200" dirty="0" smtClean="0">
                <a:solidFill>
                  <a:schemeClr val="tx1"/>
                </a:solidFill>
                <a:latin typeface="+mn-lt"/>
                <a:ea typeface="+mn-ea"/>
                <a:cs typeface="+mn-cs"/>
              </a:rPr>
              <a:t> in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console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because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didn't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tell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anything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was "</a:t>
            </a:r>
            <a:r>
              <a:rPr lang="de-DE" sz="1100" kern="1200" dirty="0" err="1" smtClean="0">
                <a:solidFill>
                  <a:schemeClr val="tx1"/>
                </a:solidFill>
                <a:latin typeface="+mn-lt"/>
                <a:ea typeface="+mn-ea"/>
                <a:cs typeface="+mn-cs"/>
              </a:rPr>
              <a:t>false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only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specified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should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say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was </a:t>
            </a:r>
            <a:r>
              <a:rPr lang="de-DE" sz="1100" kern="1200" dirty="0" err="1" smtClean="0">
                <a:solidFill>
                  <a:schemeClr val="tx1"/>
                </a:solidFill>
                <a:latin typeface="+mn-lt"/>
                <a:ea typeface="+mn-ea"/>
                <a:cs typeface="+mn-cs"/>
              </a:rPr>
              <a:t>true</a:t>
            </a:r>
            <a:r>
              <a:rPr lang="de-DE" sz="1100" kern="1200" dirty="0" smtClean="0">
                <a:solidFill>
                  <a:schemeClr val="tx1"/>
                </a:solidFill>
                <a:latin typeface="+mn-lt"/>
                <a:ea typeface="+mn-ea"/>
                <a:cs typeface="+mn-cs"/>
              </a:rPr>
              <a:t>.</a:t>
            </a:r>
          </a:p>
        </p:txBody>
      </p:sp>
    </p:spTree>
    <p:extLst>
      <p:ext uri="{BB962C8B-B14F-4D97-AF65-F5344CB8AC3E}">
        <p14:creationId xmlns:p14="http://schemas.microsoft.com/office/powerpoint/2010/main" val="20904520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de-DE" sz="1100" kern="1200" dirty="0" smtClean="0">
                <a:solidFill>
                  <a:schemeClr val="tx1"/>
                </a:solidFill>
                <a:latin typeface="+mn-lt"/>
                <a:ea typeface="+mn-ea"/>
                <a:cs typeface="+mn-cs"/>
              </a:rPr>
              <a:t>//MARK: Part 2</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tell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something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false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exercise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change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value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20.</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 20; //</a:t>
            </a:r>
            <a:r>
              <a:rPr lang="de-DE" sz="1100" kern="1200" dirty="0" err="1" smtClean="0">
                <a:solidFill>
                  <a:schemeClr val="tx1"/>
                </a:solidFill>
                <a:latin typeface="+mn-lt"/>
                <a:ea typeface="+mn-ea"/>
                <a:cs typeface="+mn-cs"/>
              </a:rPr>
              <a:t>Remember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variables </a:t>
            </a:r>
            <a:r>
              <a:rPr lang="de-DE" sz="1100" kern="1200" dirty="0" err="1" smtClean="0">
                <a:solidFill>
                  <a:schemeClr val="tx1"/>
                </a:solidFill>
                <a:latin typeface="+mn-lt"/>
                <a:ea typeface="+mn-ea"/>
                <a:cs typeface="+mn-cs"/>
              </a:rPr>
              <a:t>can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have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their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values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changed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modified</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Copy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just </a:t>
            </a:r>
            <a:r>
              <a:rPr lang="de-DE" sz="1100" kern="1200" dirty="0" err="1" smtClean="0">
                <a:solidFill>
                  <a:schemeClr val="tx1"/>
                </a:solidFill>
                <a:latin typeface="+mn-lt"/>
                <a:ea typeface="+mn-ea"/>
                <a:cs typeface="+mn-cs"/>
              </a:rPr>
              <a:t>wrote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paste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below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just </a:t>
            </a:r>
            <a:r>
              <a:rPr lang="de-DE" sz="1100" kern="1200" dirty="0" err="1" smtClean="0">
                <a:solidFill>
                  <a:schemeClr val="tx1"/>
                </a:solidFill>
                <a:latin typeface="+mn-lt"/>
                <a:ea typeface="+mn-ea"/>
                <a:cs typeface="+mn-cs"/>
              </a:rPr>
              <a:t>add</a:t>
            </a:r>
            <a:r>
              <a:rPr lang="de-DE" sz="1100" kern="1200" dirty="0" smtClean="0">
                <a:solidFill>
                  <a:schemeClr val="tx1"/>
                </a:solidFill>
                <a:latin typeface="+mn-lt"/>
                <a:ea typeface="+mn-ea"/>
                <a:cs typeface="+mn-cs"/>
              </a:rPr>
              <a:t> on </a:t>
            </a:r>
            <a:r>
              <a:rPr lang="de-DE" sz="1100" kern="1200" dirty="0" err="1" smtClean="0">
                <a:solidFill>
                  <a:schemeClr val="tx1"/>
                </a:solidFill>
                <a:latin typeface="+mn-lt"/>
                <a:ea typeface="+mn-ea"/>
                <a:cs typeface="+mn-cs"/>
              </a:rPr>
              <a:t>as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go</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if (</a:t>
            </a:r>
            <a:r>
              <a:rPr lang="en-US" sz="1100" kern="1200" dirty="0" err="1" smtClean="0">
                <a:solidFill>
                  <a:schemeClr val="tx1"/>
                </a:solidFill>
                <a:latin typeface="+mn-lt"/>
                <a:ea typeface="+mn-ea"/>
                <a:cs typeface="+mn-cs"/>
              </a:rPr>
              <a:t>myNumber</a:t>
            </a:r>
            <a:r>
              <a:rPr lang="en-US" sz="1100" kern="1200" dirty="0" smtClean="0">
                <a:solidFill>
                  <a:schemeClr val="tx1"/>
                </a:solidFill>
                <a:latin typeface="+mn-lt"/>
                <a:ea typeface="+mn-ea"/>
                <a:cs typeface="+mn-cs"/>
              </a:rPr>
              <a:t> &gt; 30)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&lt;&lt; "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pretty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big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1</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Here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where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start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writing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new</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//An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-statement"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run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only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above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&gt; 30")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false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&lt;&lt; "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fairly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small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2</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//Run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happens</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30,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runs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1"</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less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30,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runs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2"</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happens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30? </a:t>
            </a:r>
            <a:r>
              <a:rPr lang="de-DE" sz="1100" kern="1200" dirty="0" err="1" smtClean="0">
                <a:solidFill>
                  <a:schemeClr val="tx1"/>
                </a:solidFill>
                <a:latin typeface="+mn-lt"/>
                <a:ea typeface="+mn-ea"/>
                <a:cs typeface="+mn-cs"/>
              </a:rPr>
              <a:t>Give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try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above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run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//See </a:t>
            </a:r>
            <a:r>
              <a:rPr lang="de-DE" sz="1100" kern="1200" dirty="0" err="1" smtClean="0">
                <a:solidFill>
                  <a:schemeClr val="tx1"/>
                </a:solidFill>
                <a:latin typeface="+mn-lt"/>
                <a:ea typeface="+mn-ea"/>
                <a:cs typeface="+mn-cs"/>
              </a:rPr>
              <a:t>how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happens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run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30:</a:t>
            </a:r>
          </a:p>
        </p:txBody>
      </p:sp>
    </p:spTree>
    <p:extLst>
      <p:ext uri="{BB962C8B-B14F-4D97-AF65-F5344CB8AC3E}">
        <p14:creationId xmlns:p14="http://schemas.microsoft.com/office/powerpoint/2010/main" val="8792284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de-DE" sz="1100" kern="1200" dirty="0" smtClean="0">
                <a:solidFill>
                  <a:schemeClr val="tx1"/>
                </a:solidFill>
                <a:latin typeface="+mn-lt"/>
                <a:ea typeface="+mn-ea"/>
                <a:cs typeface="+mn-cs"/>
              </a:rPr>
              <a:t>//MARK: Part 3</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follows</a:t>
            </a:r>
            <a:r>
              <a:rPr lang="de-DE" sz="1100" kern="1200" dirty="0" smtClean="0">
                <a:solidFill>
                  <a:schemeClr val="tx1"/>
                </a:solidFill>
                <a:latin typeface="+mn-lt"/>
                <a:ea typeface="+mn-ea"/>
                <a:cs typeface="+mn-cs"/>
              </a:rPr>
              <a:t> will </a:t>
            </a:r>
            <a:r>
              <a:rPr lang="de-DE" sz="1100" kern="1200" dirty="0" err="1" smtClean="0">
                <a:solidFill>
                  <a:schemeClr val="tx1"/>
                </a:solidFill>
                <a:latin typeface="+mn-lt"/>
                <a:ea typeface="+mn-ea"/>
                <a:cs typeface="+mn-cs"/>
              </a:rPr>
              <a:t>be</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series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we've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before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//but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middle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one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new</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&gt; 30) {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30</a:t>
            </a:r>
          </a:p>
          <a:p>
            <a:r>
              <a:rPr lang="de-DE" sz="1100" kern="1200" dirty="0" smtClean="0">
                <a:solidFill>
                  <a:schemeClr val="tx1"/>
                </a:solidFill>
                <a:latin typeface="+mn-lt"/>
                <a:ea typeface="+mn-ea"/>
                <a:cs typeface="+mn-cs"/>
              </a:rPr>
              <a:t>        //Run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following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a:t>
            </a:r>
            <a:r>
              <a:rPr lang="en-US" sz="1100" kern="1200" dirty="0" err="1" smtClean="0">
                <a:solidFill>
                  <a:schemeClr val="tx1"/>
                </a:solidFill>
                <a:latin typeface="+mn-lt"/>
                <a:ea typeface="+mn-ea"/>
                <a:cs typeface="+mn-cs"/>
              </a:rPr>
              <a:t>myNumber</a:t>
            </a:r>
            <a:r>
              <a:rPr lang="en-US" sz="1100" kern="1200" dirty="0" smtClean="0">
                <a:solidFill>
                  <a:schemeClr val="tx1"/>
                </a:solidFill>
                <a:latin typeface="+mn-lt"/>
                <a:ea typeface="+mn-ea"/>
                <a:cs typeface="+mn-cs"/>
              </a:rPr>
              <a:t> &lt;&lt; " is greater than 30.\n";</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&lt; 30) { //This </a:t>
            </a:r>
            <a:r>
              <a:rPr lang="de-DE" sz="1100" kern="1200" dirty="0" err="1" smtClean="0">
                <a:solidFill>
                  <a:schemeClr val="tx1"/>
                </a:solidFill>
                <a:latin typeface="+mn-lt"/>
                <a:ea typeface="+mn-ea"/>
                <a:cs typeface="+mn-cs"/>
              </a:rPr>
              <a:t>checks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yet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another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above</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&gt; 30")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false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else-if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will check </a:t>
            </a:r>
            <a:r>
              <a:rPr lang="de-DE" sz="1100" kern="1200" dirty="0" err="1" smtClean="0">
                <a:solidFill>
                  <a:schemeClr val="tx1"/>
                </a:solidFill>
                <a:latin typeface="+mn-lt"/>
                <a:ea typeface="+mn-ea"/>
                <a:cs typeface="+mn-cs"/>
              </a:rPr>
              <a:t>if</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&lt; 30",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less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30.</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true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will </a:t>
            </a:r>
            <a:r>
              <a:rPr lang="de-DE" sz="1100" kern="1200" dirty="0" err="1" smtClean="0">
                <a:solidFill>
                  <a:schemeClr val="tx1"/>
                </a:solidFill>
                <a:latin typeface="+mn-lt"/>
                <a:ea typeface="+mn-ea"/>
                <a:cs typeface="+mn-cs"/>
              </a:rPr>
              <a:t>run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following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a:t>
            </a:r>
            <a:r>
              <a:rPr lang="en-US" sz="1100" kern="1200" dirty="0" err="1" smtClean="0">
                <a:solidFill>
                  <a:schemeClr val="tx1"/>
                </a:solidFill>
                <a:latin typeface="+mn-lt"/>
                <a:ea typeface="+mn-ea"/>
                <a:cs typeface="+mn-cs"/>
              </a:rPr>
              <a:t>myNumber</a:t>
            </a:r>
            <a:r>
              <a:rPr lang="en-US" sz="1100" kern="1200" dirty="0" smtClean="0">
                <a:solidFill>
                  <a:schemeClr val="tx1"/>
                </a:solidFill>
                <a:latin typeface="+mn-lt"/>
                <a:ea typeface="+mn-ea"/>
                <a:cs typeface="+mn-cs"/>
              </a:rPr>
              <a:t> &lt;&lt; " is less than 30.\n";</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neither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less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30,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must </a:t>
            </a:r>
            <a:r>
              <a:rPr lang="de-DE" sz="1100" kern="1200" dirty="0" err="1" smtClean="0">
                <a:solidFill>
                  <a:schemeClr val="tx1"/>
                </a:solidFill>
                <a:latin typeface="+mn-lt"/>
                <a:ea typeface="+mn-ea"/>
                <a:cs typeface="+mn-cs"/>
              </a:rPr>
              <a:t>be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30</a:t>
            </a:r>
          </a:p>
          <a:p>
            <a:r>
              <a:rPr lang="de-DE" sz="1100" kern="1200" dirty="0" smtClean="0">
                <a:solidFill>
                  <a:schemeClr val="tx1"/>
                </a:solidFill>
                <a:latin typeface="+mn-lt"/>
                <a:ea typeface="+mn-ea"/>
                <a:cs typeface="+mn-cs"/>
              </a:rPr>
              <a:t>        //Run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above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false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wrong</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a:t>
            </a:r>
            <a:r>
              <a:rPr lang="en-US" sz="1100" kern="1200" dirty="0" err="1" smtClean="0">
                <a:solidFill>
                  <a:schemeClr val="tx1"/>
                </a:solidFill>
                <a:latin typeface="+mn-lt"/>
                <a:ea typeface="+mn-ea"/>
                <a:cs typeface="+mn-cs"/>
              </a:rPr>
              <a:t>myNumber</a:t>
            </a:r>
            <a:r>
              <a:rPr lang="en-US" sz="1100" kern="1200" dirty="0" smtClean="0">
                <a:solidFill>
                  <a:schemeClr val="tx1"/>
                </a:solidFill>
                <a:latin typeface="+mn-lt"/>
                <a:ea typeface="+mn-ea"/>
                <a:cs typeface="+mn-cs"/>
              </a:rPr>
              <a:t> &lt;&lt; " is equal to 30.\n";</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happens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want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check a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but </a:t>
            </a:r>
            <a:r>
              <a:rPr lang="de-DE" sz="1100" kern="1200" dirty="0" err="1" smtClean="0">
                <a:solidFill>
                  <a:schemeClr val="tx1"/>
                </a:solidFill>
                <a:latin typeface="+mn-lt"/>
                <a:ea typeface="+mn-ea"/>
                <a:cs typeface="+mn-cs"/>
              </a:rPr>
              <a:t>only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another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true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endParaRPr lang="en-US" dirty="0"/>
          </a:p>
        </p:txBody>
      </p:sp>
    </p:spTree>
    <p:extLst>
      <p:ext uri="{BB962C8B-B14F-4D97-AF65-F5344CB8AC3E}">
        <p14:creationId xmlns:p14="http://schemas.microsoft.com/office/powerpoint/2010/main" val="20840388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de-DE" sz="1100" kern="1200" dirty="0" smtClean="0">
                <a:solidFill>
                  <a:schemeClr val="tx1"/>
                </a:solidFill>
                <a:latin typeface="+mn-lt"/>
                <a:ea typeface="+mn-ea"/>
                <a:cs typeface="+mn-cs"/>
              </a:rPr>
              <a:t>//MARK: Part 4</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write</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new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Start a </a:t>
            </a:r>
            <a:r>
              <a:rPr lang="de-DE" sz="1100" kern="1200" dirty="0" err="1" smtClean="0">
                <a:solidFill>
                  <a:schemeClr val="tx1"/>
                </a:solidFill>
                <a:latin typeface="+mn-lt"/>
                <a:ea typeface="+mn-ea"/>
                <a:cs typeface="+mn-cs"/>
              </a:rPr>
              <a:t>new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want</a:t>
            </a:r>
            <a:r>
              <a:rPr lang="de-DE" sz="1100" kern="1200" dirty="0" smtClean="0">
                <a:solidFill>
                  <a:schemeClr val="tx1"/>
                </a:solidFill>
                <a:latin typeface="+mn-lt"/>
                <a:ea typeface="+mn-ea"/>
                <a:cs typeface="+mn-cs"/>
              </a:rPr>
              <a:t>, so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less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confusing</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make</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new</a:t>
            </a:r>
            <a:r>
              <a:rPr lang="de-DE" sz="1100" kern="1200" dirty="0" smtClean="0">
                <a:solidFill>
                  <a:schemeClr val="tx1"/>
                </a:solidFill>
                <a:latin typeface="+mn-lt"/>
                <a:ea typeface="+mn-ea"/>
                <a:cs typeface="+mn-cs"/>
              </a:rPr>
              <a:t> variable:</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number = 50;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introduce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another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symbol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called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modulus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operator</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//This </a:t>
            </a:r>
            <a:r>
              <a:rPr lang="de-DE" sz="1100" kern="1200" dirty="0" err="1" smtClean="0">
                <a:solidFill>
                  <a:schemeClr val="tx1"/>
                </a:solidFill>
                <a:latin typeface="+mn-lt"/>
                <a:ea typeface="+mn-ea"/>
                <a:cs typeface="+mn-cs"/>
              </a:rPr>
              <a:t>action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done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percent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symbol</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accessed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holding</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shift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pressing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(5) </a:t>
            </a:r>
            <a:r>
              <a:rPr lang="de-DE" sz="1100" kern="1200" dirty="0" err="1" smtClean="0">
                <a:solidFill>
                  <a:schemeClr val="tx1"/>
                </a:solidFill>
                <a:latin typeface="+mn-lt"/>
                <a:ea typeface="+mn-ea"/>
                <a:cs typeface="+mn-cs"/>
              </a:rPr>
              <a:t>key</a:t>
            </a:r>
            <a:r>
              <a:rPr lang="de-DE" sz="1100" kern="1200" dirty="0" smtClean="0">
                <a:solidFill>
                  <a:schemeClr val="tx1"/>
                </a:solidFill>
                <a:latin typeface="+mn-lt"/>
                <a:ea typeface="+mn-ea"/>
                <a:cs typeface="+mn-cs"/>
              </a:rPr>
              <a:t> on </a:t>
            </a:r>
            <a:r>
              <a:rPr lang="de-DE" sz="1100" kern="1200" dirty="0" err="1" smtClean="0">
                <a:solidFill>
                  <a:schemeClr val="tx1"/>
                </a:solidFill>
                <a:latin typeface="+mn-lt"/>
                <a:ea typeface="+mn-ea"/>
                <a:cs typeface="+mn-cs"/>
              </a:rPr>
              <a:t>your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keyboard</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//The </a:t>
            </a:r>
            <a:r>
              <a:rPr lang="de-DE" sz="1100" kern="1200" dirty="0" err="1" smtClean="0">
                <a:solidFill>
                  <a:schemeClr val="tx1"/>
                </a:solidFill>
                <a:latin typeface="+mn-lt"/>
                <a:ea typeface="+mn-ea"/>
                <a:cs typeface="+mn-cs"/>
              </a:rPr>
              <a:t>modulus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find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remander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division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process</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//So</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"7 % 2 = " &lt;&lt; 7 % 2 &lt;&lt; " (or 7 divided by 2 has a </a:t>
            </a:r>
            <a:r>
              <a:rPr lang="en-US" sz="1100" kern="1200" dirty="0" err="1" smtClean="0">
                <a:solidFill>
                  <a:schemeClr val="tx1"/>
                </a:solidFill>
                <a:latin typeface="+mn-lt"/>
                <a:ea typeface="+mn-ea"/>
                <a:cs typeface="+mn-cs"/>
              </a:rPr>
              <a:t>remander</a:t>
            </a:r>
            <a:r>
              <a:rPr lang="en-US" sz="1100" kern="1200" dirty="0" smtClean="0">
                <a:solidFill>
                  <a:schemeClr val="tx1"/>
                </a:solidFill>
                <a:latin typeface="+mn-lt"/>
                <a:ea typeface="+mn-ea"/>
                <a:cs typeface="+mn-cs"/>
              </a:rPr>
              <a:t> of " &lt;&lt; 7 % 2 &lt;&lt; ")" &lt;&lt; </a:t>
            </a:r>
            <a:r>
              <a:rPr lang="en-US" sz="1100" kern="1200" dirty="0" err="1" smtClean="0">
                <a:solidFill>
                  <a:schemeClr val="tx1"/>
                </a:solidFill>
                <a:latin typeface="+mn-lt"/>
                <a:ea typeface="+mn-ea"/>
                <a:cs typeface="+mn-cs"/>
              </a:rPr>
              <a:t>endl</a:t>
            </a:r>
            <a:r>
              <a:rPr lang="en-US"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//Will print out "1". This means that 7 divided by 2 has a remainder of 1.</a:t>
            </a:r>
          </a:p>
          <a:p>
            <a:r>
              <a:rPr lang="en-US" sz="1100" kern="1200" dirty="0" smtClean="0">
                <a:solidFill>
                  <a:schemeClr val="tx1"/>
                </a:solidFill>
                <a:latin typeface="+mn-lt"/>
                <a:ea typeface="+mn-ea"/>
                <a:cs typeface="+mn-cs"/>
              </a:rPr>
              <a:t>    //This is because 7 cannot be evenly divided by 2. Can you figure out what</a:t>
            </a:r>
          </a:p>
          <a:p>
            <a:r>
              <a:rPr lang="en-US" sz="1100" kern="1200" dirty="0" smtClean="0">
                <a:solidFill>
                  <a:schemeClr val="tx1"/>
                </a:solidFill>
                <a:latin typeface="+mn-lt"/>
                <a:ea typeface="+mn-ea"/>
                <a:cs typeface="+mn-cs"/>
              </a:rPr>
              <a:t>    //the modulus operator will output for this division problem:</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"8 % 2 = " &lt;&lt; 8 % 2 &lt;&lt; " (or 8 divided by 2 has a </a:t>
            </a:r>
            <a:r>
              <a:rPr lang="en-US" sz="1100" kern="1200" dirty="0" err="1" smtClean="0">
                <a:solidFill>
                  <a:schemeClr val="tx1"/>
                </a:solidFill>
                <a:latin typeface="+mn-lt"/>
                <a:ea typeface="+mn-ea"/>
                <a:cs typeface="+mn-cs"/>
              </a:rPr>
              <a:t>remander</a:t>
            </a:r>
            <a:r>
              <a:rPr lang="en-US" sz="1100" kern="1200" dirty="0" smtClean="0">
                <a:solidFill>
                  <a:schemeClr val="tx1"/>
                </a:solidFill>
                <a:latin typeface="+mn-lt"/>
                <a:ea typeface="+mn-ea"/>
                <a:cs typeface="+mn-cs"/>
              </a:rPr>
              <a:t> of " &lt;&lt; 8 % 2 &lt;&lt; ")" &lt;&lt; </a:t>
            </a:r>
            <a:r>
              <a:rPr lang="en-US" sz="1100" kern="1200" dirty="0" err="1" smtClean="0">
                <a:solidFill>
                  <a:schemeClr val="tx1"/>
                </a:solidFill>
                <a:latin typeface="+mn-lt"/>
                <a:ea typeface="+mn-ea"/>
                <a:cs typeface="+mn-cs"/>
              </a:rPr>
              <a:t>endl</a:t>
            </a:r>
            <a:r>
              <a:rPr lang="en-US"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//The answer is "0". </a:t>
            </a:r>
            <a:r>
              <a:rPr lang="en-US" sz="1100" kern="1200" dirty="0" err="1" smtClean="0">
                <a:solidFill>
                  <a:schemeClr val="tx1"/>
                </a:solidFill>
                <a:latin typeface="+mn-lt"/>
                <a:ea typeface="+mn-ea"/>
                <a:cs typeface="+mn-cs"/>
              </a:rPr>
              <a:t>THat's</a:t>
            </a:r>
            <a:r>
              <a:rPr lang="en-US" sz="1100" kern="1200" dirty="0" smtClean="0">
                <a:solidFill>
                  <a:schemeClr val="tx1"/>
                </a:solidFill>
                <a:latin typeface="+mn-lt"/>
                <a:ea typeface="+mn-ea"/>
                <a:cs typeface="+mn-cs"/>
              </a:rPr>
              <a:t> because 8 can be evenly divided by 2, so the remainder is</a:t>
            </a:r>
          </a:p>
          <a:p>
            <a:r>
              <a:rPr lang="en-US" sz="1100" kern="1200" dirty="0" smtClean="0">
                <a:solidFill>
                  <a:schemeClr val="tx1"/>
                </a:solidFill>
                <a:latin typeface="+mn-lt"/>
                <a:ea typeface="+mn-ea"/>
                <a:cs typeface="+mn-cs"/>
              </a:rPr>
              <a:t>    //0, or no remainder. What does this mean? Well, it means that one thing we can</a:t>
            </a:r>
          </a:p>
          <a:p>
            <a:r>
              <a:rPr lang="en-US" sz="1100" kern="1200" dirty="0" smtClean="0">
                <a:solidFill>
                  <a:schemeClr val="tx1"/>
                </a:solidFill>
                <a:latin typeface="+mn-lt"/>
                <a:ea typeface="+mn-ea"/>
                <a:cs typeface="+mn-cs"/>
              </a:rPr>
              <a:t>    //use the modulus operator for is to determine whether a number can be divided by another number.</a:t>
            </a:r>
          </a:p>
          <a:p>
            <a:r>
              <a:rPr lang="en-US" sz="1100" kern="1200" dirty="0" smtClean="0">
                <a:solidFill>
                  <a:schemeClr val="tx1"/>
                </a:solidFill>
                <a:latin typeface="+mn-lt"/>
                <a:ea typeface="+mn-ea"/>
                <a:cs typeface="+mn-cs"/>
              </a:rPr>
              <a:t>    //If 10 can be divided by 5, then "10 % 5" will output "0".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say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 (</a:t>
            </a:r>
            <a:r>
              <a:rPr lang="de-DE" sz="1100" kern="1200" dirty="0" err="1" smtClean="0">
                <a:solidFill>
                  <a:schemeClr val="tx1"/>
                </a:solidFill>
                <a:latin typeface="+mn-lt"/>
                <a:ea typeface="+mn-ea"/>
                <a:cs typeface="+mn-cs"/>
              </a:rPr>
              <a:t>who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knows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would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like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but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just </a:t>
            </a:r>
            <a:r>
              <a:rPr lang="de-DE" sz="1100" kern="1200" dirty="0" err="1" smtClean="0">
                <a:solidFill>
                  <a:schemeClr val="tx1"/>
                </a:solidFill>
                <a:latin typeface="+mn-lt"/>
                <a:ea typeface="+mn-ea"/>
                <a:cs typeface="+mn-cs"/>
              </a:rPr>
              <a:t>pretend</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//So,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create</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determines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divisible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2),</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checks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less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divisible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There's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point</a:t>
            </a:r>
            <a:r>
              <a:rPr lang="de-DE" sz="1100" kern="1200" dirty="0" smtClean="0">
                <a:solidFill>
                  <a:schemeClr val="tx1"/>
                </a:solidFill>
                <a:latin typeface="+mn-lt"/>
                <a:ea typeface="+mn-ea"/>
                <a:cs typeface="+mn-cs"/>
              </a:rPr>
              <a:t> in </a:t>
            </a:r>
            <a:r>
              <a:rPr lang="de-DE" sz="1100" kern="1200" dirty="0" err="1" smtClean="0">
                <a:solidFill>
                  <a:schemeClr val="tx1"/>
                </a:solidFill>
                <a:latin typeface="+mn-lt"/>
                <a:ea typeface="+mn-ea"/>
                <a:cs typeface="+mn-cs"/>
              </a:rPr>
              <a:t>checking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less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sort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thing</a:t>
            </a:r>
            <a:r>
              <a:rPr lang="de-DE" sz="1100" kern="1200" dirty="0" smtClean="0">
                <a:solidFill>
                  <a:schemeClr val="tx1"/>
                </a:solidFill>
                <a:latin typeface="+mn-lt"/>
                <a:ea typeface="+mn-ea"/>
                <a:cs typeface="+mn-cs"/>
              </a:rPr>
              <a:t> in </a:t>
            </a:r>
            <a:r>
              <a:rPr lang="de-DE" sz="1100" kern="1200" dirty="0" err="1" smtClean="0">
                <a:solidFill>
                  <a:schemeClr val="tx1"/>
                </a:solidFill>
                <a:latin typeface="+mn-lt"/>
                <a:ea typeface="+mn-ea"/>
                <a:cs typeface="+mn-cs"/>
              </a:rPr>
              <a:t>programming</a:t>
            </a:r>
            <a:r>
              <a:rPr lang="de-DE" sz="1100" kern="1200" dirty="0" smtClean="0">
                <a:solidFill>
                  <a:schemeClr val="tx1"/>
                </a:solidFill>
                <a:latin typeface="+mn-lt"/>
                <a:ea typeface="+mn-ea"/>
                <a:cs typeface="+mn-cs"/>
              </a:rPr>
              <a:t> all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time,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speed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things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up</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for</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meet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conditions</a:t>
            </a:r>
            <a:r>
              <a:rPr lang="de-DE" sz="1100" kern="1200" dirty="0" smtClean="0">
                <a:solidFill>
                  <a:schemeClr val="tx1"/>
                </a:solidFill>
                <a:latin typeface="+mn-lt"/>
                <a:ea typeface="+mn-ea"/>
                <a:cs typeface="+mn-cs"/>
              </a:rPr>
              <a:t>, but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doesn't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meet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one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there's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point</a:t>
            </a:r>
            <a:r>
              <a:rPr lang="de-DE" sz="1100" kern="1200" dirty="0" smtClean="0">
                <a:solidFill>
                  <a:schemeClr val="tx1"/>
                </a:solidFill>
                <a:latin typeface="+mn-lt"/>
                <a:ea typeface="+mn-ea"/>
                <a:cs typeface="+mn-cs"/>
              </a:rPr>
              <a:t> in </a:t>
            </a:r>
            <a:r>
              <a:rPr lang="de-DE" sz="1100" kern="1200" dirty="0" err="1" smtClean="0">
                <a:solidFill>
                  <a:schemeClr val="tx1"/>
                </a:solidFill>
                <a:latin typeface="+mn-lt"/>
                <a:ea typeface="+mn-ea"/>
                <a:cs typeface="+mn-cs"/>
              </a:rPr>
              <a:t>wasting</a:t>
            </a:r>
            <a:r>
              <a:rPr lang="de-DE" sz="1100" kern="1200" dirty="0" smtClean="0">
                <a:solidFill>
                  <a:schemeClr val="tx1"/>
                </a:solidFill>
                <a:latin typeface="+mn-lt"/>
                <a:ea typeface="+mn-ea"/>
                <a:cs typeface="+mn-cs"/>
              </a:rPr>
              <a:t> time </a:t>
            </a:r>
            <a:r>
              <a:rPr lang="de-DE" sz="1100" kern="1200" dirty="0" err="1" smtClean="0">
                <a:solidFill>
                  <a:schemeClr val="tx1"/>
                </a:solidFill>
                <a:latin typeface="+mn-lt"/>
                <a:ea typeface="+mn-ea"/>
                <a:cs typeface="+mn-cs"/>
              </a:rPr>
              <a:t>checking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second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start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//Note: </a:t>
            </a:r>
            <a:r>
              <a:rPr lang="de-DE" sz="1100" kern="1200" dirty="0" err="1" smtClean="0">
                <a:solidFill>
                  <a:schemeClr val="tx1"/>
                </a:solidFill>
                <a:latin typeface="+mn-lt"/>
                <a:ea typeface="+mn-ea"/>
                <a:cs typeface="+mn-cs"/>
              </a:rPr>
              <a:t>when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checkin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in an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must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operator</a:t>
            </a:r>
            <a:r>
              <a:rPr lang="de-DE" sz="1100" kern="1200" dirty="0" smtClean="0">
                <a:solidFill>
                  <a:schemeClr val="tx1"/>
                </a:solidFill>
                <a:latin typeface="+mn-lt"/>
                <a:ea typeface="+mn-ea"/>
                <a:cs typeface="+mn-cs"/>
              </a:rPr>
              <a:t>. This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so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compiler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doesn't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think</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trying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set</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TO BE 0. </a:t>
            </a:r>
            <a:r>
              <a:rPr lang="de-DE" sz="1100" kern="1200" dirty="0" err="1" smtClean="0">
                <a:solidFill>
                  <a:schemeClr val="tx1"/>
                </a:solidFill>
                <a:latin typeface="+mn-lt"/>
                <a:ea typeface="+mn-ea"/>
                <a:cs typeface="+mn-cs"/>
              </a:rPr>
              <a:t>Your</a:t>
            </a:r>
            <a:r>
              <a:rPr lang="de-DE" sz="1100" kern="1200" dirty="0" smtClean="0">
                <a:solidFill>
                  <a:schemeClr val="tx1"/>
                </a:solidFill>
                <a:latin typeface="+mn-lt"/>
                <a:ea typeface="+mn-ea"/>
                <a:cs typeface="+mn-cs"/>
              </a:rPr>
              <a:t> just </a:t>
            </a:r>
            <a:r>
              <a:rPr lang="de-DE" sz="1100" kern="1200" dirty="0" err="1" smtClean="0">
                <a:solidFill>
                  <a:schemeClr val="tx1"/>
                </a:solidFill>
                <a:latin typeface="+mn-lt"/>
                <a:ea typeface="+mn-ea"/>
                <a:cs typeface="+mn-cs"/>
              </a:rPr>
              <a:t>checking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instance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0" Will </a:t>
            </a:r>
            <a:r>
              <a:rPr lang="de-DE" sz="1100" kern="1200" dirty="0" err="1" smtClean="0">
                <a:solidFill>
                  <a:schemeClr val="tx1"/>
                </a:solidFill>
                <a:latin typeface="+mn-lt"/>
                <a:ea typeface="+mn-ea"/>
                <a:cs typeface="+mn-cs"/>
              </a:rPr>
              <a:t>make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hold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value</a:t>
            </a:r>
            <a:r>
              <a:rPr lang="de-DE" sz="1100" kern="1200" dirty="0" smtClean="0">
                <a:solidFill>
                  <a:schemeClr val="tx1"/>
                </a:solidFill>
                <a:latin typeface="+mn-lt"/>
                <a:ea typeface="+mn-ea"/>
                <a:cs typeface="+mn-cs"/>
              </a:rPr>
              <a:t> 0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forget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was </a:t>
            </a:r>
            <a:r>
              <a:rPr lang="de-DE" sz="1100" kern="1200" dirty="0" err="1" smtClean="0">
                <a:solidFill>
                  <a:schemeClr val="tx1"/>
                </a:solidFill>
                <a:latin typeface="+mn-lt"/>
                <a:ea typeface="+mn-ea"/>
                <a:cs typeface="+mn-cs"/>
              </a:rPr>
              <a:t>holding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before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0" Will check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0.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still </a:t>
            </a:r>
            <a:r>
              <a:rPr lang="de-DE" sz="1100" kern="1200" dirty="0" err="1" smtClean="0">
                <a:solidFill>
                  <a:schemeClr val="tx1"/>
                </a:solidFill>
                <a:latin typeface="+mn-lt"/>
                <a:ea typeface="+mn-ea"/>
                <a:cs typeface="+mn-cs"/>
              </a:rPr>
              <a:t>holds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same </a:t>
            </a:r>
            <a:r>
              <a:rPr lang="de-DE" sz="1100" kern="1200" dirty="0" err="1" smtClean="0">
                <a:solidFill>
                  <a:schemeClr val="tx1"/>
                </a:solidFill>
                <a:latin typeface="+mn-lt"/>
                <a:ea typeface="+mn-ea"/>
                <a:cs typeface="+mn-cs"/>
              </a:rPr>
              <a:t>value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before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 0) {//This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asking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remainder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divided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2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Notice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a:t>
            </a:r>
            <a:r>
              <a:rPr lang="de-DE" sz="1100" kern="1200" dirty="0" err="1" smtClean="0">
                <a:solidFill>
                  <a:schemeClr val="tx1"/>
                </a:solidFill>
                <a:latin typeface="+mn-lt"/>
                <a:ea typeface="+mn-ea"/>
                <a:cs typeface="+mn-cs"/>
              </a:rPr>
              <a:t>inside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parenthesis</a:t>
            </a:r>
            <a:r>
              <a:rPr lang="de-DE" sz="1100" kern="1200" dirty="0" smtClean="0">
                <a:solidFill>
                  <a:schemeClr val="tx1"/>
                </a:solidFill>
                <a:latin typeface="+mn-lt"/>
                <a:ea typeface="+mn-ea"/>
                <a:cs typeface="+mn-cs"/>
              </a:rPr>
              <a:t>. This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so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confusion</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which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should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done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Remember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Order </a:t>
            </a:r>
            <a:r>
              <a:rPr lang="de-DE" sz="1100" kern="1200" dirty="0" err="1" smtClean="0">
                <a:solidFill>
                  <a:schemeClr val="tx1"/>
                </a:solidFill>
                <a:latin typeface="+mn-lt"/>
                <a:ea typeface="+mn-ea"/>
                <a:cs typeface="+mn-cs"/>
              </a:rPr>
              <a:t>of</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Operations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Please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Excuse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Dear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Aunt</a:t>
            </a:r>
            <a:r>
              <a:rPr lang="de-DE" sz="1100" kern="1200" dirty="0" smtClean="0">
                <a:solidFill>
                  <a:schemeClr val="tx1"/>
                </a:solidFill>
                <a:latin typeface="+mn-lt"/>
                <a:ea typeface="+mn-ea"/>
                <a:cs typeface="+mn-cs"/>
              </a:rPr>
              <a:t> Sally" </a:t>
            </a:r>
            <a:r>
              <a:rPr lang="de-DE" sz="1100" kern="1200" dirty="0" err="1" smtClean="0">
                <a:solidFill>
                  <a:schemeClr val="tx1"/>
                </a:solidFill>
                <a:latin typeface="+mn-lt"/>
                <a:ea typeface="+mn-ea"/>
                <a:cs typeface="+mn-cs"/>
              </a:rPr>
              <a:t>helps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remember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which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operations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done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in </a:t>
            </a:r>
            <a:r>
              <a:rPr lang="de-DE" sz="1100" kern="1200" dirty="0" err="1" smtClean="0">
                <a:solidFill>
                  <a:schemeClr val="tx1"/>
                </a:solidFill>
                <a:latin typeface="+mn-lt"/>
                <a:ea typeface="+mn-ea"/>
                <a:cs typeface="+mn-cs"/>
              </a:rPr>
              <a:t>math</a:t>
            </a:r>
            <a:r>
              <a:rPr lang="de-DE" sz="1100" kern="1200" dirty="0" smtClean="0">
                <a:solidFill>
                  <a:schemeClr val="tx1"/>
                </a:solidFill>
                <a:latin typeface="+mn-lt"/>
                <a:ea typeface="+mn-ea"/>
                <a:cs typeface="+mn-cs"/>
              </a:rPr>
              <a:t>). First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Parenthesis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Exponents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Multiplication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Division,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Adding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Subtraction</a:t>
            </a:r>
            <a:r>
              <a:rPr lang="de-DE" sz="1100" kern="1200" dirty="0" smtClean="0">
                <a:solidFill>
                  <a:schemeClr val="tx1"/>
                </a:solidFill>
                <a:latin typeface="+mn-lt"/>
                <a:ea typeface="+mn-ea"/>
                <a:cs typeface="+mn-cs"/>
              </a:rPr>
              <a:t> last.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every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duplicate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from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left</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right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putting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a:t>
            </a:r>
            <a:r>
              <a:rPr lang="de-DE" sz="1100" kern="1200" dirty="0" err="1" smtClean="0">
                <a:solidFill>
                  <a:schemeClr val="tx1"/>
                </a:solidFill>
                <a:latin typeface="+mn-lt"/>
                <a:ea typeface="+mn-ea"/>
                <a:cs typeface="+mn-cs"/>
              </a:rPr>
              <a:t>inside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parenthesis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make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sure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compiler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checking</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0, not just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"2"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//OK, so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run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 0"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true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because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means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//divisible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2,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an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check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less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 </a:t>
            </a:r>
            <a:r>
              <a:rPr lang="de-DE" sz="1100" kern="1200" dirty="0" err="1" smtClean="0">
                <a:solidFill>
                  <a:schemeClr val="tx1"/>
                </a:solidFill>
                <a:latin typeface="+mn-lt"/>
                <a:ea typeface="+mn-ea"/>
                <a:cs typeface="+mn-cs"/>
              </a:rPr>
              <a:t>How</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nested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put</a:t>
            </a:r>
            <a:r>
              <a:rPr lang="de-DE" sz="1100" kern="1200" dirty="0" smtClean="0">
                <a:solidFill>
                  <a:schemeClr val="tx1"/>
                </a:solidFill>
                <a:latin typeface="+mn-lt"/>
                <a:ea typeface="+mn-ea"/>
                <a:cs typeface="+mn-cs"/>
              </a:rPr>
              <a:t> an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 </a:t>
            </a:r>
            <a:r>
              <a:rPr lang="de-DE" sz="1100" kern="1200" dirty="0" err="1" smtClean="0">
                <a:solidFill>
                  <a:schemeClr val="tx1"/>
                </a:solidFill>
                <a:latin typeface="+mn-lt"/>
                <a:ea typeface="+mn-ea"/>
                <a:cs typeface="+mn-cs"/>
              </a:rPr>
              <a:t>within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another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&gt; 40) {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a:t>
            </a:r>
          </a:p>
          <a:p>
            <a:r>
              <a:rPr lang="en-US" sz="1100" kern="1200" dirty="0" smtClean="0">
                <a:solidFill>
                  <a:schemeClr val="tx1"/>
                </a:solidFill>
                <a:latin typeface="+mn-lt"/>
                <a:ea typeface="+mn-ea"/>
                <a:cs typeface="+mn-cs"/>
              </a:rPr>
              <a:t>            //Run the following code:</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&lt;&lt; "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if (number &lt; 40) {</a:t>
            </a:r>
          </a:p>
          <a:p>
            <a:r>
              <a:rPr lang="en-US" sz="1100" kern="1200" dirty="0" smtClean="0">
                <a:solidFill>
                  <a:schemeClr val="tx1"/>
                </a:solidFill>
                <a:latin typeface="+mn-lt"/>
                <a:ea typeface="+mn-ea"/>
                <a:cs typeface="+mn-cs"/>
              </a:rPr>
              <a:t>            //Run the following code:</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&lt;&lt; "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not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but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smaller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a:t>
            </a:r>
          </a:p>
          <a:p>
            <a:r>
              <a:rPr lang="en-US" sz="1100" kern="1200" dirty="0" smtClean="0">
                <a:solidFill>
                  <a:schemeClr val="tx1"/>
                </a:solidFill>
                <a:latin typeface="+mn-lt"/>
                <a:ea typeface="+mn-ea"/>
                <a:cs typeface="+mn-cs"/>
              </a:rPr>
              <a:t>            //Run the following code:</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&lt;&lt; "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not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but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40.\</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 //This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paired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up</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above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 0)")</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 0"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false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run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following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&lt;&lt; "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not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not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//So </a:t>
            </a:r>
            <a:r>
              <a:rPr lang="de-DE" sz="1100" kern="1200" dirty="0" err="1" smtClean="0">
                <a:solidFill>
                  <a:schemeClr val="tx1"/>
                </a:solidFill>
                <a:latin typeface="+mn-lt"/>
                <a:ea typeface="+mn-ea"/>
                <a:cs typeface="+mn-cs"/>
              </a:rPr>
              <a:t>there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have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if-else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fundamentally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important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programming</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language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just </a:t>
            </a:r>
            <a:r>
              <a:rPr lang="de-DE" sz="1100" kern="1200" dirty="0" err="1" smtClean="0">
                <a:solidFill>
                  <a:schemeClr val="tx1"/>
                </a:solidFill>
                <a:latin typeface="+mn-lt"/>
                <a:ea typeface="+mn-ea"/>
                <a:cs typeface="+mn-cs"/>
              </a:rPr>
              <a:t>built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four</a:t>
            </a:r>
            <a:r>
              <a:rPr lang="de-DE" sz="1100" kern="1200" dirty="0" smtClean="0">
                <a:solidFill>
                  <a:schemeClr val="tx1"/>
                </a:solidFill>
                <a:latin typeface="+mn-lt"/>
                <a:ea typeface="+mn-ea"/>
                <a:cs typeface="+mn-cs"/>
              </a:rPr>
              <a:t> different </a:t>
            </a:r>
            <a:r>
              <a:rPr lang="de-DE" sz="1100" kern="1200" dirty="0" err="1" smtClean="0">
                <a:solidFill>
                  <a:schemeClr val="tx1"/>
                </a:solidFill>
                <a:latin typeface="+mn-lt"/>
                <a:ea typeface="+mn-ea"/>
                <a:cs typeface="+mn-cs"/>
              </a:rPr>
              <a:t>programs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How's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awesome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return 0;</a:t>
            </a:r>
          </a:p>
          <a:p>
            <a:r>
              <a:rPr lang="en-US" sz="1100" kern="1200" dirty="0" smtClean="0">
                <a:solidFill>
                  <a:schemeClr val="tx1"/>
                </a:solidFill>
                <a:latin typeface="+mn-lt"/>
                <a:ea typeface="+mn-ea"/>
                <a:cs typeface="+mn-cs"/>
              </a:rPr>
              <a:t>}</a:t>
            </a:r>
          </a:p>
          <a:p>
            <a:endParaRPr lang="en-US" dirty="0"/>
          </a:p>
        </p:txBody>
      </p:sp>
    </p:spTree>
    <p:extLst>
      <p:ext uri="{BB962C8B-B14F-4D97-AF65-F5344CB8AC3E}">
        <p14:creationId xmlns:p14="http://schemas.microsoft.com/office/powerpoint/2010/main" val="11072033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de-DE" sz="1100" kern="1200" dirty="0" smtClean="0">
                <a:solidFill>
                  <a:schemeClr val="tx1"/>
                </a:solidFill>
                <a:latin typeface="+mn-lt"/>
                <a:ea typeface="+mn-ea"/>
                <a:cs typeface="+mn-cs"/>
              </a:rPr>
              <a:t>//MARK: Part 4</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write</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new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Start a </a:t>
            </a:r>
            <a:r>
              <a:rPr lang="de-DE" sz="1100" kern="1200" dirty="0" err="1" smtClean="0">
                <a:solidFill>
                  <a:schemeClr val="tx1"/>
                </a:solidFill>
                <a:latin typeface="+mn-lt"/>
                <a:ea typeface="+mn-ea"/>
                <a:cs typeface="+mn-cs"/>
              </a:rPr>
              <a:t>new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want</a:t>
            </a:r>
            <a:r>
              <a:rPr lang="de-DE" sz="1100" kern="1200" dirty="0" smtClean="0">
                <a:solidFill>
                  <a:schemeClr val="tx1"/>
                </a:solidFill>
                <a:latin typeface="+mn-lt"/>
                <a:ea typeface="+mn-ea"/>
                <a:cs typeface="+mn-cs"/>
              </a:rPr>
              <a:t>, so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less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confusing</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make</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new</a:t>
            </a:r>
            <a:r>
              <a:rPr lang="de-DE" sz="1100" kern="1200" dirty="0" smtClean="0">
                <a:solidFill>
                  <a:schemeClr val="tx1"/>
                </a:solidFill>
                <a:latin typeface="+mn-lt"/>
                <a:ea typeface="+mn-ea"/>
                <a:cs typeface="+mn-cs"/>
              </a:rPr>
              <a:t> variable:</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number = 50;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introduce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another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symbol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called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modulus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operator</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//This </a:t>
            </a:r>
            <a:r>
              <a:rPr lang="de-DE" sz="1100" kern="1200" dirty="0" err="1" smtClean="0">
                <a:solidFill>
                  <a:schemeClr val="tx1"/>
                </a:solidFill>
                <a:latin typeface="+mn-lt"/>
                <a:ea typeface="+mn-ea"/>
                <a:cs typeface="+mn-cs"/>
              </a:rPr>
              <a:t>action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done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percent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symbol</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accessed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holding</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shift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pressing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(5) </a:t>
            </a:r>
            <a:r>
              <a:rPr lang="de-DE" sz="1100" kern="1200" dirty="0" err="1" smtClean="0">
                <a:solidFill>
                  <a:schemeClr val="tx1"/>
                </a:solidFill>
                <a:latin typeface="+mn-lt"/>
                <a:ea typeface="+mn-ea"/>
                <a:cs typeface="+mn-cs"/>
              </a:rPr>
              <a:t>key</a:t>
            </a:r>
            <a:r>
              <a:rPr lang="de-DE" sz="1100" kern="1200" dirty="0" smtClean="0">
                <a:solidFill>
                  <a:schemeClr val="tx1"/>
                </a:solidFill>
                <a:latin typeface="+mn-lt"/>
                <a:ea typeface="+mn-ea"/>
                <a:cs typeface="+mn-cs"/>
              </a:rPr>
              <a:t> on </a:t>
            </a:r>
            <a:r>
              <a:rPr lang="de-DE" sz="1100" kern="1200" dirty="0" err="1" smtClean="0">
                <a:solidFill>
                  <a:schemeClr val="tx1"/>
                </a:solidFill>
                <a:latin typeface="+mn-lt"/>
                <a:ea typeface="+mn-ea"/>
                <a:cs typeface="+mn-cs"/>
              </a:rPr>
              <a:t>your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keyboard</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//The </a:t>
            </a:r>
            <a:r>
              <a:rPr lang="de-DE" sz="1100" kern="1200" dirty="0" err="1" smtClean="0">
                <a:solidFill>
                  <a:schemeClr val="tx1"/>
                </a:solidFill>
                <a:latin typeface="+mn-lt"/>
                <a:ea typeface="+mn-ea"/>
                <a:cs typeface="+mn-cs"/>
              </a:rPr>
              <a:t>modulus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find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remander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division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process</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//So</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"7 % 2 = " &lt;&lt; 7 % 2 &lt;&lt; " (or 7 divided by 2 has a </a:t>
            </a:r>
            <a:r>
              <a:rPr lang="en-US" sz="1100" kern="1200" dirty="0" err="1" smtClean="0">
                <a:solidFill>
                  <a:schemeClr val="tx1"/>
                </a:solidFill>
                <a:latin typeface="+mn-lt"/>
                <a:ea typeface="+mn-ea"/>
                <a:cs typeface="+mn-cs"/>
              </a:rPr>
              <a:t>remander</a:t>
            </a:r>
            <a:r>
              <a:rPr lang="en-US" sz="1100" kern="1200" dirty="0" smtClean="0">
                <a:solidFill>
                  <a:schemeClr val="tx1"/>
                </a:solidFill>
                <a:latin typeface="+mn-lt"/>
                <a:ea typeface="+mn-ea"/>
                <a:cs typeface="+mn-cs"/>
              </a:rPr>
              <a:t> of " &lt;&lt; 7 % 2 &lt;&lt; ")" &lt;&lt; </a:t>
            </a:r>
            <a:r>
              <a:rPr lang="en-US" sz="1100" kern="1200" dirty="0" err="1" smtClean="0">
                <a:solidFill>
                  <a:schemeClr val="tx1"/>
                </a:solidFill>
                <a:latin typeface="+mn-lt"/>
                <a:ea typeface="+mn-ea"/>
                <a:cs typeface="+mn-cs"/>
              </a:rPr>
              <a:t>endl</a:t>
            </a:r>
            <a:r>
              <a:rPr lang="en-US"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//Will print out "1". This means that 7 divided by 2 has a remainder of 1.</a:t>
            </a:r>
          </a:p>
          <a:p>
            <a:r>
              <a:rPr lang="en-US" sz="1100" kern="1200" dirty="0" smtClean="0">
                <a:solidFill>
                  <a:schemeClr val="tx1"/>
                </a:solidFill>
                <a:latin typeface="+mn-lt"/>
                <a:ea typeface="+mn-ea"/>
                <a:cs typeface="+mn-cs"/>
              </a:rPr>
              <a:t>    //This is because 7 cannot be evenly divided by 2. Can you figure out what</a:t>
            </a:r>
          </a:p>
          <a:p>
            <a:r>
              <a:rPr lang="en-US" sz="1100" kern="1200" dirty="0" smtClean="0">
                <a:solidFill>
                  <a:schemeClr val="tx1"/>
                </a:solidFill>
                <a:latin typeface="+mn-lt"/>
                <a:ea typeface="+mn-ea"/>
                <a:cs typeface="+mn-cs"/>
              </a:rPr>
              <a:t>    //the modulus operator will output for this division problem:</a:t>
            </a:r>
          </a:p>
          <a:p>
            <a:r>
              <a:rPr lang="en-US" sz="1100" kern="1200" dirty="0" smtClean="0">
                <a:solidFill>
                  <a:schemeClr val="tx1"/>
                </a:solidFill>
                <a:latin typeface="+mn-lt"/>
                <a:ea typeface="+mn-ea"/>
                <a:cs typeface="+mn-cs"/>
              </a:rPr>
              <a:t>    </a:t>
            </a:r>
            <a:r>
              <a:rPr lang="en-US" sz="1100" kern="1200" dirty="0" err="1" smtClean="0">
                <a:solidFill>
                  <a:schemeClr val="tx1"/>
                </a:solidFill>
                <a:latin typeface="+mn-lt"/>
                <a:ea typeface="+mn-ea"/>
                <a:cs typeface="+mn-cs"/>
              </a:rPr>
              <a:t>cout</a:t>
            </a:r>
            <a:r>
              <a:rPr lang="en-US" sz="1100" kern="1200" dirty="0" smtClean="0">
                <a:solidFill>
                  <a:schemeClr val="tx1"/>
                </a:solidFill>
                <a:latin typeface="+mn-lt"/>
                <a:ea typeface="+mn-ea"/>
                <a:cs typeface="+mn-cs"/>
              </a:rPr>
              <a:t> &lt;&lt; "8 % 2 = " &lt;&lt; 8 % 2 &lt;&lt; " (or 8 divided by 2 has a </a:t>
            </a:r>
            <a:r>
              <a:rPr lang="en-US" sz="1100" kern="1200" dirty="0" err="1" smtClean="0">
                <a:solidFill>
                  <a:schemeClr val="tx1"/>
                </a:solidFill>
                <a:latin typeface="+mn-lt"/>
                <a:ea typeface="+mn-ea"/>
                <a:cs typeface="+mn-cs"/>
              </a:rPr>
              <a:t>remander</a:t>
            </a:r>
            <a:r>
              <a:rPr lang="en-US" sz="1100" kern="1200" dirty="0" smtClean="0">
                <a:solidFill>
                  <a:schemeClr val="tx1"/>
                </a:solidFill>
                <a:latin typeface="+mn-lt"/>
                <a:ea typeface="+mn-ea"/>
                <a:cs typeface="+mn-cs"/>
              </a:rPr>
              <a:t> of " &lt;&lt; 8 % 2 &lt;&lt; ")" &lt;&lt; </a:t>
            </a:r>
            <a:r>
              <a:rPr lang="en-US" sz="1100" kern="1200" dirty="0" err="1" smtClean="0">
                <a:solidFill>
                  <a:schemeClr val="tx1"/>
                </a:solidFill>
                <a:latin typeface="+mn-lt"/>
                <a:ea typeface="+mn-ea"/>
                <a:cs typeface="+mn-cs"/>
              </a:rPr>
              <a:t>endl</a:t>
            </a:r>
            <a:r>
              <a:rPr lang="en-US"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//The answer is "0". </a:t>
            </a:r>
            <a:r>
              <a:rPr lang="en-US" sz="1100" kern="1200" dirty="0" err="1" smtClean="0">
                <a:solidFill>
                  <a:schemeClr val="tx1"/>
                </a:solidFill>
                <a:latin typeface="+mn-lt"/>
                <a:ea typeface="+mn-ea"/>
                <a:cs typeface="+mn-cs"/>
              </a:rPr>
              <a:t>THat's</a:t>
            </a:r>
            <a:r>
              <a:rPr lang="en-US" sz="1100" kern="1200" dirty="0" smtClean="0">
                <a:solidFill>
                  <a:schemeClr val="tx1"/>
                </a:solidFill>
                <a:latin typeface="+mn-lt"/>
                <a:ea typeface="+mn-ea"/>
                <a:cs typeface="+mn-cs"/>
              </a:rPr>
              <a:t> because 8 can be evenly divided by 2, so the remainder is</a:t>
            </a:r>
          </a:p>
          <a:p>
            <a:r>
              <a:rPr lang="en-US" sz="1100" kern="1200" dirty="0" smtClean="0">
                <a:solidFill>
                  <a:schemeClr val="tx1"/>
                </a:solidFill>
                <a:latin typeface="+mn-lt"/>
                <a:ea typeface="+mn-ea"/>
                <a:cs typeface="+mn-cs"/>
              </a:rPr>
              <a:t>    //0, or no remainder. What does this mean? Well, it means that one thing we can</a:t>
            </a:r>
          </a:p>
          <a:p>
            <a:r>
              <a:rPr lang="en-US" sz="1100" kern="1200" dirty="0" smtClean="0">
                <a:solidFill>
                  <a:schemeClr val="tx1"/>
                </a:solidFill>
                <a:latin typeface="+mn-lt"/>
                <a:ea typeface="+mn-ea"/>
                <a:cs typeface="+mn-cs"/>
              </a:rPr>
              <a:t>    //use the modulus operator for is to determine whether a number can be divided by another number.</a:t>
            </a:r>
          </a:p>
          <a:p>
            <a:r>
              <a:rPr lang="en-US" sz="1100" kern="1200" dirty="0" smtClean="0">
                <a:solidFill>
                  <a:schemeClr val="tx1"/>
                </a:solidFill>
                <a:latin typeface="+mn-lt"/>
                <a:ea typeface="+mn-ea"/>
                <a:cs typeface="+mn-cs"/>
              </a:rPr>
              <a:t>    //If 10 can be divided by 5, then "10 % 5" will output "0".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say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 (</a:t>
            </a:r>
            <a:r>
              <a:rPr lang="de-DE" sz="1100" kern="1200" dirty="0" err="1" smtClean="0">
                <a:solidFill>
                  <a:schemeClr val="tx1"/>
                </a:solidFill>
                <a:latin typeface="+mn-lt"/>
                <a:ea typeface="+mn-ea"/>
                <a:cs typeface="+mn-cs"/>
              </a:rPr>
              <a:t>who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knows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would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like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but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just </a:t>
            </a:r>
            <a:r>
              <a:rPr lang="de-DE" sz="1100" kern="1200" dirty="0" err="1" smtClean="0">
                <a:solidFill>
                  <a:schemeClr val="tx1"/>
                </a:solidFill>
                <a:latin typeface="+mn-lt"/>
                <a:ea typeface="+mn-ea"/>
                <a:cs typeface="+mn-cs"/>
              </a:rPr>
              <a:t>pretend</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//So,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create</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determines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divisible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2),</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checks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less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divisible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There's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point</a:t>
            </a:r>
            <a:r>
              <a:rPr lang="de-DE" sz="1100" kern="1200" dirty="0" smtClean="0">
                <a:solidFill>
                  <a:schemeClr val="tx1"/>
                </a:solidFill>
                <a:latin typeface="+mn-lt"/>
                <a:ea typeface="+mn-ea"/>
                <a:cs typeface="+mn-cs"/>
              </a:rPr>
              <a:t> in </a:t>
            </a:r>
            <a:r>
              <a:rPr lang="de-DE" sz="1100" kern="1200" dirty="0" err="1" smtClean="0">
                <a:solidFill>
                  <a:schemeClr val="tx1"/>
                </a:solidFill>
                <a:latin typeface="+mn-lt"/>
                <a:ea typeface="+mn-ea"/>
                <a:cs typeface="+mn-cs"/>
              </a:rPr>
              <a:t>checking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less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sort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thing</a:t>
            </a:r>
            <a:r>
              <a:rPr lang="de-DE" sz="1100" kern="1200" dirty="0" smtClean="0">
                <a:solidFill>
                  <a:schemeClr val="tx1"/>
                </a:solidFill>
                <a:latin typeface="+mn-lt"/>
                <a:ea typeface="+mn-ea"/>
                <a:cs typeface="+mn-cs"/>
              </a:rPr>
              <a:t> in </a:t>
            </a:r>
            <a:r>
              <a:rPr lang="de-DE" sz="1100" kern="1200" dirty="0" err="1" smtClean="0">
                <a:solidFill>
                  <a:schemeClr val="tx1"/>
                </a:solidFill>
                <a:latin typeface="+mn-lt"/>
                <a:ea typeface="+mn-ea"/>
                <a:cs typeface="+mn-cs"/>
              </a:rPr>
              <a:t>programming</a:t>
            </a:r>
            <a:r>
              <a:rPr lang="de-DE" sz="1100" kern="1200" dirty="0" smtClean="0">
                <a:solidFill>
                  <a:schemeClr val="tx1"/>
                </a:solidFill>
                <a:latin typeface="+mn-lt"/>
                <a:ea typeface="+mn-ea"/>
                <a:cs typeface="+mn-cs"/>
              </a:rPr>
              <a:t> all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time,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speed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things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up</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for</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meet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conditions</a:t>
            </a:r>
            <a:r>
              <a:rPr lang="de-DE" sz="1100" kern="1200" dirty="0" smtClean="0">
                <a:solidFill>
                  <a:schemeClr val="tx1"/>
                </a:solidFill>
                <a:latin typeface="+mn-lt"/>
                <a:ea typeface="+mn-ea"/>
                <a:cs typeface="+mn-cs"/>
              </a:rPr>
              <a:t>, but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doesn't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meet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one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there's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point</a:t>
            </a:r>
            <a:r>
              <a:rPr lang="de-DE" sz="1100" kern="1200" dirty="0" smtClean="0">
                <a:solidFill>
                  <a:schemeClr val="tx1"/>
                </a:solidFill>
                <a:latin typeface="+mn-lt"/>
                <a:ea typeface="+mn-ea"/>
                <a:cs typeface="+mn-cs"/>
              </a:rPr>
              <a:t> in </a:t>
            </a:r>
            <a:r>
              <a:rPr lang="de-DE" sz="1100" kern="1200" dirty="0" err="1" smtClean="0">
                <a:solidFill>
                  <a:schemeClr val="tx1"/>
                </a:solidFill>
                <a:latin typeface="+mn-lt"/>
                <a:ea typeface="+mn-ea"/>
                <a:cs typeface="+mn-cs"/>
              </a:rPr>
              <a:t>wasting</a:t>
            </a:r>
            <a:r>
              <a:rPr lang="de-DE" sz="1100" kern="1200" dirty="0" smtClean="0">
                <a:solidFill>
                  <a:schemeClr val="tx1"/>
                </a:solidFill>
                <a:latin typeface="+mn-lt"/>
                <a:ea typeface="+mn-ea"/>
                <a:cs typeface="+mn-cs"/>
              </a:rPr>
              <a:t> time </a:t>
            </a:r>
            <a:r>
              <a:rPr lang="de-DE" sz="1100" kern="1200" dirty="0" err="1" smtClean="0">
                <a:solidFill>
                  <a:schemeClr val="tx1"/>
                </a:solidFill>
                <a:latin typeface="+mn-lt"/>
                <a:ea typeface="+mn-ea"/>
                <a:cs typeface="+mn-cs"/>
              </a:rPr>
              <a:t>checking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second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start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//Note: </a:t>
            </a:r>
            <a:r>
              <a:rPr lang="de-DE" sz="1100" kern="1200" dirty="0" err="1" smtClean="0">
                <a:solidFill>
                  <a:schemeClr val="tx1"/>
                </a:solidFill>
                <a:latin typeface="+mn-lt"/>
                <a:ea typeface="+mn-ea"/>
                <a:cs typeface="+mn-cs"/>
              </a:rPr>
              <a:t>when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checkin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in an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must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operator</a:t>
            </a:r>
            <a:r>
              <a:rPr lang="de-DE" sz="1100" kern="1200" dirty="0" smtClean="0">
                <a:solidFill>
                  <a:schemeClr val="tx1"/>
                </a:solidFill>
                <a:latin typeface="+mn-lt"/>
                <a:ea typeface="+mn-ea"/>
                <a:cs typeface="+mn-cs"/>
              </a:rPr>
              <a:t>. This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so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compiler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doesn't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think</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trying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set</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TO BE 0. </a:t>
            </a:r>
            <a:r>
              <a:rPr lang="de-DE" sz="1100" kern="1200" dirty="0" err="1" smtClean="0">
                <a:solidFill>
                  <a:schemeClr val="tx1"/>
                </a:solidFill>
                <a:latin typeface="+mn-lt"/>
                <a:ea typeface="+mn-ea"/>
                <a:cs typeface="+mn-cs"/>
              </a:rPr>
              <a:t>Your</a:t>
            </a:r>
            <a:r>
              <a:rPr lang="de-DE" sz="1100" kern="1200" dirty="0" smtClean="0">
                <a:solidFill>
                  <a:schemeClr val="tx1"/>
                </a:solidFill>
                <a:latin typeface="+mn-lt"/>
                <a:ea typeface="+mn-ea"/>
                <a:cs typeface="+mn-cs"/>
              </a:rPr>
              <a:t> just </a:t>
            </a:r>
            <a:r>
              <a:rPr lang="de-DE" sz="1100" kern="1200" dirty="0" err="1" smtClean="0">
                <a:solidFill>
                  <a:schemeClr val="tx1"/>
                </a:solidFill>
                <a:latin typeface="+mn-lt"/>
                <a:ea typeface="+mn-ea"/>
                <a:cs typeface="+mn-cs"/>
              </a:rPr>
              <a:t>checking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instance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0" Will </a:t>
            </a:r>
            <a:r>
              <a:rPr lang="de-DE" sz="1100" kern="1200" dirty="0" err="1" smtClean="0">
                <a:solidFill>
                  <a:schemeClr val="tx1"/>
                </a:solidFill>
                <a:latin typeface="+mn-lt"/>
                <a:ea typeface="+mn-ea"/>
                <a:cs typeface="+mn-cs"/>
              </a:rPr>
              <a:t>make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hold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value</a:t>
            </a:r>
            <a:r>
              <a:rPr lang="de-DE" sz="1100" kern="1200" dirty="0" smtClean="0">
                <a:solidFill>
                  <a:schemeClr val="tx1"/>
                </a:solidFill>
                <a:latin typeface="+mn-lt"/>
                <a:ea typeface="+mn-ea"/>
                <a:cs typeface="+mn-cs"/>
              </a:rPr>
              <a:t> 0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forget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was </a:t>
            </a:r>
            <a:r>
              <a:rPr lang="de-DE" sz="1100" kern="1200" dirty="0" err="1" smtClean="0">
                <a:solidFill>
                  <a:schemeClr val="tx1"/>
                </a:solidFill>
                <a:latin typeface="+mn-lt"/>
                <a:ea typeface="+mn-ea"/>
                <a:cs typeface="+mn-cs"/>
              </a:rPr>
              <a:t>holding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before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0" Will check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0.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still </a:t>
            </a:r>
            <a:r>
              <a:rPr lang="de-DE" sz="1100" kern="1200" dirty="0" err="1" smtClean="0">
                <a:solidFill>
                  <a:schemeClr val="tx1"/>
                </a:solidFill>
                <a:latin typeface="+mn-lt"/>
                <a:ea typeface="+mn-ea"/>
                <a:cs typeface="+mn-cs"/>
              </a:rPr>
              <a:t>holds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same </a:t>
            </a:r>
            <a:r>
              <a:rPr lang="de-DE" sz="1100" kern="1200" dirty="0" err="1" smtClean="0">
                <a:solidFill>
                  <a:schemeClr val="tx1"/>
                </a:solidFill>
                <a:latin typeface="+mn-lt"/>
                <a:ea typeface="+mn-ea"/>
                <a:cs typeface="+mn-cs"/>
              </a:rPr>
              <a:t>value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before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 0) {//This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asking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remainder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divided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2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Notice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a:t>
            </a:r>
            <a:r>
              <a:rPr lang="de-DE" sz="1100" kern="1200" dirty="0" err="1" smtClean="0">
                <a:solidFill>
                  <a:schemeClr val="tx1"/>
                </a:solidFill>
                <a:latin typeface="+mn-lt"/>
                <a:ea typeface="+mn-ea"/>
                <a:cs typeface="+mn-cs"/>
              </a:rPr>
              <a:t>inside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parenthesis</a:t>
            </a:r>
            <a:r>
              <a:rPr lang="de-DE" sz="1100" kern="1200" dirty="0" smtClean="0">
                <a:solidFill>
                  <a:schemeClr val="tx1"/>
                </a:solidFill>
                <a:latin typeface="+mn-lt"/>
                <a:ea typeface="+mn-ea"/>
                <a:cs typeface="+mn-cs"/>
              </a:rPr>
              <a:t>. This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so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confusion</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which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should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done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Remember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Order </a:t>
            </a:r>
            <a:r>
              <a:rPr lang="de-DE" sz="1100" kern="1200" dirty="0" err="1" smtClean="0">
                <a:solidFill>
                  <a:schemeClr val="tx1"/>
                </a:solidFill>
                <a:latin typeface="+mn-lt"/>
                <a:ea typeface="+mn-ea"/>
                <a:cs typeface="+mn-cs"/>
              </a:rPr>
              <a:t>of</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Operations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Please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Excuse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Dear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Aunt</a:t>
            </a:r>
            <a:r>
              <a:rPr lang="de-DE" sz="1100" kern="1200" dirty="0" smtClean="0">
                <a:solidFill>
                  <a:schemeClr val="tx1"/>
                </a:solidFill>
                <a:latin typeface="+mn-lt"/>
                <a:ea typeface="+mn-ea"/>
                <a:cs typeface="+mn-cs"/>
              </a:rPr>
              <a:t> Sally" </a:t>
            </a:r>
            <a:r>
              <a:rPr lang="de-DE" sz="1100" kern="1200" dirty="0" err="1" smtClean="0">
                <a:solidFill>
                  <a:schemeClr val="tx1"/>
                </a:solidFill>
                <a:latin typeface="+mn-lt"/>
                <a:ea typeface="+mn-ea"/>
                <a:cs typeface="+mn-cs"/>
              </a:rPr>
              <a:t>helps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remember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which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operations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done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in </a:t>
            </a:r>
            <a:r>
              <a:rPr lang="de-DE" sz="1100" kern="1200" dirty="0" err="1" smtClean="0">
                <a:solidFill>
                  <a:schemeClr val="tx1"/>
                </a:solidFill>
                <a:latin typeface="+mn-lt"/>
                <a:ea typeface="+mn-ea"/>
                <a:cs typeface="+mn-cs"/>
              </a:rPr>
              <a:t>math</a:t>
            </a:r>
            <a:r>
              <a:rPr lang="de-DE" sz="1100" kern="1200" dirty="0" smtClean="0">
                <a:solidFill>
                  <a:schemeClr val="tx1"/>
                </a:solidFill>
                <a:latin typeface="+mn-lt"/>
                <a:ea typeface="+mn-ea"/>
                <a:cs typeface="+mn-cs"/>
              </a:rPr>
              <a:t>). First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Parenthesis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Exponents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Multiplication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Division,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Adding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Subtraction</a:t>
            </a:r>
            <a:r>
              <a:rPr lang="de-DE" sz="1100" kern="1200" dirty="0" smtClean="0">
                <a:solidFill>
                  <a:schemeClr val="tx1"/>
                </a:solidFill>
                <a:latin typeface="+mn-lt"/>
                <a:ea typeface="+mn-ea"/>
                <a:cs typeface="+mn-cs"/>
              </a:rPr>
              <a:t> last.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every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duplicate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from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left</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right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putting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a:t>
            </a:r>
            <a:r>
              <a:rPr lang="de-DE" sz="1100" kern="1200" dirty="0" err="1" smtClean="0">
                <a:solidFill>
                  <a:schemeClr val="tx1"/>
                </a:solidFill>
                <a:latin typeface="+mn-lt"/>
                <a:ea typeface="+mn-ea"/>
                <a:cs typeface="+mn-cs"/>
              </a:rPr>
              <a:t>inside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parenthesis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make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sure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compiler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checking</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0, not just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"2"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0.</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//OK, so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run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 0"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true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because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means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//divisible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2,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an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check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less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 </a:t>
            </a:r>
            <a:r>
              <a:rPr lang="de-DE" sz="1100" kern="1200" dirty="0" err="1" smtClean="0">
                <a:solidFill>
                  <a:schemeClr val="tx1"/>
                </a:solidFill>
                <a:latin typeface="+mn-lt"/>
                <a:ea typeface="+mn-ea"/>
                <a:cs typeface="+mn-cs"/>
              </a:rPr>
              <a:t>How</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nested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put</a:t>
            </a:r>
            <a:r>
              <a:rPr lang="de-DE" sz="1100" kern="1200" dirty="0" smtClean="0">
                <a:solidFill>
                  <a:schemeClr val="tx1"/>
                </a:solidFill>
                <a:latin typeface="+mn-lt"/>
                <a:ea typeface="+mn-ea"/>
                <a:cs typeface="+mn-cs"/>
              </a:rPr>
              <a:t> an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 </a:t>
            </a:r>
            <a:r>
              <a:rPr lang="de-DE" sz="1100" kern="1200" dirty="0" err="1" smtClean="0">
                <a:solidFill>
                  <a:schemeClr val="tx1"/>
                </a:solidFill>
                <a:latin typeface="+mn-lt"/>
                <a:ea typeface="+mn-ea"/>
                <a:cs typeface="+mn-cs"/>
              </a:rPr>
              <a:t>within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another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&gt; 40) {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a:t>
            </a:r>
          </a:p>
          <a:p>
            <a:r>
              <a:rPr lang="en-US" sz="1100" kern="1200" dirty="0" smtClean="0">
                <a:solidFill>
                  <a:schemeClr val="tx1"/>
                </a:solidFill>
                <a:latin typeface="+mn-lt"/>
                <a:ea typeface="+mn-ea"/>
                <a:cs typeface="+mn-cs"/>
              </a:rPr>
              <a:t>            //Run the following code:</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&lt;&lt; "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greater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if (number &lt; 40) {</a:t>
            </a:r>
          </a:p>
          <a:p>
            <a:r>
              <a:rPr lang="en-US" sz="1100" kern="1200" dirty="0" smtClean="0">
                <a:solidFill>
                  <a:schemeClr val="tx1"/>
                </a:solidFill>
                <a:latin typeface="+mn-lt"/>
                <a:ea typeface="+mn-ea"/>
                <a:cs typeface="+mn-cs"/>
              </a:rPr>
              <a:t>            //Run the following code:</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&lt;&lt; "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not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but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smaller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40.\</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a:t>
            </a:r>
          </a:p>
          <a:p>
            <a:r>
              <a:rPr lang="en-US" sz="1100" kern="1200" dirty="0" smtClean="0">
                <a:solidFill>
                  <a:schemeClr val="tx1"/>
                </a:solidFill>
                <a:latin typeface="+mn-lt"/>
                <a:ea typeface="+mn-ea"/>
                <a:cs typeface="+mn-cs"/>
              </a:rPr>
              <a:t>            //Run the following code:</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&lt;&lt; "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not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 but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equal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40.\</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 //This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paired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up</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above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 0)")</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condition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 2) == 0"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false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run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following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code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&lt;&lt; " </a:t>
            </a:r>
            <a:r>
              <a:rPr lang="de-DE" sz="1100" kern="1200" dirty="0" err="1" smtClean="0">
                <a:solidFill>
                  <a:schemeClr val="tx1"/>
                </a:solidFill>
                <a:latin typeface="+mn-lt"/>
                <a:ea typeface="+mn-ea"/>
                <a:cs typeface="+mn-cs"/>
              </a:rPr>
              <a:t>is</a:t>
            </a:r>
            <a:r>
              <a:rPr lang="de-DE" sz="1100" kern="1200" dirty="0" smtClean="0">
                <a:solidFill>
                  <a:schemeClr val="tx1"/>
                </a:solidFill>
                <a:latin typeface="+mn-lt"/>
                <a:ea typeface="+mn-ea"/>
                <a:cs typeface="+mn-cs"/>
              </a:rPr>
              <a:t> not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It's</a:t>
            </a:r>
            <a:r>
              <a:rPr lang="de-DE" sz="1100" kern="1200" dirty="0" smtClean="0">
                <a:solidFill>
                  <a:schemeClr val="tx1"/>
                </a:solidFill>
                <a:latin typeface="+mn-lt"/>
                <a:ea typeface="+mn-ea"/>
                <a:cs typeface="+mn-cs"/>
              </a:rPr>
              <a:t> not </a:t>
            </a:r>
            <a:r>
              <a:rPr lang="de-DE" sz="1100" kern="1200" dirty="0" err="1" smtClean="0">
                <a:solidFill>
                  <a:schemeClr val="tx1"/>
                </a:solidFill>
                <a:latin typeface="+mn-lt"/>
                <a:ea typeface="+mn-ea"/>
                <a:cs typeface="+mn-cs"/>
              </a:rPr>
              <a:t>even</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//So </a:t>
            </a:r>
            <a:r>
              <a:rPr lang="de-DE" sz="1100" kern="1200" dirty="0" err="1" smtClean="0">
                <a:solidFill>
                  <a:schemeClr val="tx1"/>
                </a:solidFill>
                <a:latin typeface="+mn-lt"/>
                <a:ea typeface="+mn-ea"/>
                <a:cs typeface="+mn-cs"/>
              </a:rPr>
              <a:t>there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have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if-else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fundamentally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important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programming</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language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just </a:t>
            </a:r>
            <a:r>
              <a:rPr lang="de-DE" sz="1100" kern="1200" dirty="0" err="1" smtClean="0">
                <a:solidFill>
                  <a:schemeClr val="tx1"/>
                </a:solidFill>
                <a:latin typeface="+mn-lt"/>
                <a:ea typeface="+mn-ea"/>
                <a:cs typeface="+mn-cs"/>
              </a:rPr>
              <a:t>built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four</a:t>
            </a:r>
            <a:r>
              <a:rPr lang="de-DE" sz="1100" kern="1200" dirty="0" smtClean="0">
                <a:solidFill>
                  <a:schemeClr val="tx1"/>
                </a:solidFill>
                <a:latin typeface="+mn-lt"/>
                <a:ea typeface="+mn-ea"/>
                <a:cs typeface="+mn-cs"/>
              </a:rPr>
              <a:t> different </a:t>
            </a:r>
            <a:r>
              <a:rPr lang="de-DE" sz="1100" kern="1200" dirty="0" err="1" smtClean="0">
                <a:solidFill>
                  <a:schemeClr val="tx1"/>
                </a:solidFill>
                <a:latin typeface="+mn-lt"/>
                <a:ea typeface="+mn-ea"/>
                <a:cs typeface="+mn-cs"/>
              </a:rPr>
              <a:t>programs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How's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awesome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return 0;</a:t>
            </a:r>
          </a:p>
          <a:p>
            <a:r>
              <a:rPr lang="en-US" sz="1100" kern="1200" dirty="0" smtClean="0">
                <a:solidFill>
                  <a:schemeClr val="tx1"/>
                </a:solidFill>
                <a:latin typeface="+mn-lt"/>
                <a:ea typeface="+mn-ea"/>
                <a:cs typeface="+mn-cs"/>
              </a:rPr>
              <a:t>}</a:t>
            </a:r>
          </a:p>
          <a:p>
            <a:endParaRPr lang="en-US" dirty="0"/>
          </a:p>
        </p:txBody>
      </p:sp>
    </p:spTree>
    <p:extLst>
      <p:ext uri="{BB962C8B-B14F-4D97-AF65-F5344CB8AC3E}">
        <p14:creationId xmlns:p14="http://schemas.microsoft.com/office/powerpoint/2010/main" val="16760807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kern="1200" dirty="0" smtClean="0">
                <a:solidFill>
                  <a:schemeClr val="tx1"/>
                </a:solidFill>
                <a:latin typeface="+mn-lt"/>
                <a:ea typeface="+mn-ea"/>
                <a:cs typeface="+mn-cs"/>
              </a:rPr>
              <a:t>#include &lt;</a:t>
            </a:r>
            <a:r>
              <a:rPr lang="en-US" sz="1100" kern="1200" dirty="0" err="1" smtClean="0">
                <a:solidFill>
                  <a:schemeClr val="tx1"/>
                </a:solidFill>
                <a:latin typeface="+mn-lt"/>
                <a:ea typeface="+mn-ea"/>
                <a:cs typeface="+mn-cs"/>
              </a:rPr>
              <a:t>iostream</a:t>
            </a:r>
            <a:r>
              <a:rPr lang="en-US" sz="1100" kern="1200" dirty="0" smtClean="0">
                <a:solidFill>
                  <a:schemeClr val="tx1"/>
                </a:solidFill>
                <a:latin typeface="+mn-lt"/>
                <a:ea typeface="+mn-ea"/>
                <a:cs typeface="+mn-cs"/>
              </a:rPr>
              <a:t>&gt;</a:t>
            </a:r>
          </a:p>
          <a:p>
            <a:endParaRPr lang="en-US" sz="1100" kern="1200" dirty="0" smtClean="0">
              <a:solidFill>
                <a:schemeClr val="tx1"/>
              </a:solidFill>
              <a:latin typeface="+mn-lt"/>
              <a:ea typeface="+mn-ea"/>
              <a:cs typeface="+mn-cs"/>
            </a:endParaRPr>
          </a:p>
          <a:p>
            <a:r>
              <a:rPr lang="en-US" sz="1100" kern="1200" dirty="0" smtClean="0">
                <a:solidFill>
                  <a:schemeClr val="tx1"/>
                </a:solidFill>
                <a:latin typeface="+mn-lt"/>
                <a:ea typeface="+mn-ea"/>
                <a:cs typeface="+mn-cs"/>
              </a:rPr>
              <a:t>using namespace </a:t>
            </a:r>
            <a:r>
              <a:rPr lang="en-US" sz="1100" kern="1200" dirty="0" err="1" smtClean="0">
                <a:solidFill>
                  <a:schemeClr val="tx1"/>
                </a:solidFill>
                <a:latin typeface="+mn-lt"/>
                <a:ea typeface="+mn-ea"/>
                <a:cs typeface="+mn-cs"/>
              </a:rPr>
              <a:t>std</a:t>
            </a:r>
            <a:r>
              <a:rPr lang="en-US" sz="1100" kern="1200" dirty="0" smtClean="0">
                <a:solidFill>
                  <a:schemeClr val="tx1"/>
                </a:solidFill>
                <a:latin typeface="+mn-lt"/>
                <a:ea typeface="+mn-ea"/>
                <a:cs typeface="+mn-cs"/>
              </a:rPr>
              <a:t>;</a:t>
            </a:r>
          </a:p>
          <a:p>
            <a:endParaRPr lang="en-US" sz="1100" kern="1200" dirty="0" smtClean="0">
              <a:solidFill>
                <a:schemeClr val="tx1"/>
              </a:solidFill>
              <a:latin typeface="+mn-lt"/>
              <a:ea typeface="+mn-ea"/>
              <a:cs typeface="+mn-cs"/>
            </a:endParaRPr>
          </a:p>
          <a:p>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main()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make</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allows</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say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maybe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question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string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 = ""; //A variable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hold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answer</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"Do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have</a:t>
            </a:r>
            <a:r>
              <a:rPr lang="de-DE" sz="1100" kern="1200" dirty="0" smtClean="0">
                <a:solidFill>
                  <a:schemeClr val="tx1"/>
                </a:solidFill>
                <a:latin typeface="+mn-lt"/>
                <a:ea typeface="+mn-ea"/>
                <a:cs typeface="+mn-cs"/>
              </a:rPr>
              <a:t> an </a:t>
            </a:r>
            <a:r>
              <a:rPr lang="de-DE" sz="1100" kern="1200" dirty="0" err="1" smtClean="0">
                <a:solidFill>
                  <a:schemeClr val="tx1"/>
                </a:solidFill>
                <a:latin typeface="+mn-lt"/>
                <a:ea typeface="+mn-ea"/>
                <a:cs typeface="+mn-cs"/>
              </a:rPr>
              <a:t>idea</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want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write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your</a:t>
            </a:r>
            <a:r>
              <a:rPr lang="de-DE" sz="1100" kern="1200" dirty="0" smtClean="0">
                <a:solidFill>
                  <a:schemeClr val="tx1"/>
                </a:solidFill>
                <a:latin typeface="+mn-lt"/>
                <a:ea typeface="+mn-ea"/>
                <a:cs typeface="+mn-cs"/>
              </a:rPr>
              <a:t> final </a:t>
            </a:r>
            <a:r>
              <a:rPr lang="de-DE" sz="1100" kern="1200" dirty="0" err="1" smtClean="0">
                <a:solidFill>
                  <a:schemeClr val="tx1"/>
                </a:solidFill>
                <a:latin typeface="+mn-lt"/>
                <a:ea typeface="+mn-ea"/>
                <a:cs typeface="+mn-cs"/>
              </a:rPr>
              <a:t>project</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"Enter \"</a:t>
            </a:r>
            <a:r>
              <a:rPr lang="de-DE" sz="1100" kern="1200" dirty="0" err="1" smtClean="0">
                <a:solidFill>
                  <a:schemeClr val="tx1"/>
                </a:solidFill>
                <a:latin typeface="+mn-lt"/>
                <a:ea typeface="+mn-ea"/>
                <a:cs typeface="+mn-cs"/>
              </a:rPr>
              <a:t>yes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maybe</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Notice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ask</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statement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print</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quotation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mark</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typing</a:t>
            </a:r>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cin</a:t>
            </a:r>
            <a:r>
              <a:rPr lang="de-DE" sz="1100" kern="1200" dirty="0" smtClean="0">
                <a:solidFill>
                  <a:schemeClr val="tx1"/>
                </a:solidFill>
                <a:latin typeface="+mn-lt"/>
                <a:ea typeface="+mn-ea"/>
                <a:cs typeface="+mn-cs"/>
              </a:rPr>
              <a:t> &gt;&gt;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Prepare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input</a:t>
            </a:r>
            <a:endParaRPr lang="de-DE" sz="1100" kern="1200" dirty="0" smtClean="0">
              <a:solidFill>
                <a:schemeClr val="tx1"/>
              </a:solidFill>
              <a:latin typeface="+mn-lt"/>
              <a:ea typeface="+mn-ea"/>
              <a:cs typeface="+mn-cs"/>
            </a:endParaRP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yes</a:t>
            </a:r>
            <a:r>
              <a:rPr lang="de-DE" sz="1100" kern="1200" dirty="0" smtClean="0">
                <a:solidFill>
                  <a:schemeClr val="tx1"/>
                </a:solidFill>
                <a:latin typeface="+mn-lt"/>
                <a:ea typeface="+mn-ea"/>
                <a:cs typeface="+mn-cs"/>
              </a:rPr>
              <a:t>") { //The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entered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yes</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Good</a:t>
            </a:r>
            <a:r>
              <a:rPr lang="de-DE" sz="1100" kern="1200" dirty="0" smtClean="0">
                <a:solidFill>
                  <a:schemeClr val="tx1"/>
                </a:solidFill>
                <a:latin typeface="+mn-lt"/>
                <a:ea typeface="+mn-ea"/>
                <a:cs typeface="+mn-cs"/>
              </a:rPr>
              <a:t>! Start </a:t>
            </a:r>
            <a:r>
              <a:rPr lang="de-DE" sz="1100" kern="1200" dirty="0" err="1" smtClean="0">
                <a:solidFill>
                  <a:schemeClr val="tx1"/>
                </a:solidFill>
                <a:latin typeface="+mn-lt"/>
                <a:ea typeface="+mn-ea"/>
                <a:cs typeface="+mn-cs"/>
              </a:rPr>
              <a:t>thinking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you've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been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learning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today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make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a:t>
            </a:r>
            <a:endParaRPr lang="en-US" sz="1100" kern="1200" dirty="0" smtClean="0">
              <a:solidFill>
                <a:schemeClr val="tx1"/>
              </a:solidFill>
              <a:latin typeface="+mn-lt"/>
              <a:ea typeface="+mn-ea"/>
              <a:cs typeface="+mn-cs"/>
            </a:endParaRPr>
          </a:p>
        </p:txBody>
      </p:sp>
    </p:spTree>
    <p:extLst>
      <p:ext uri="{BB962C8B-B14F-4D97-AF65-F5344CB8AC3E}">
        <p14:creationId xmlns:p14="http://schemas.microsoft.com/office/powerpoint/2010/main" val="17890855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 //The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entered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That's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fine</a:t>
            </a:r>
            <a:r>
              <a:rPr lang="de-DE" sz="1100" kern="1200" dirty="0" smtClean="0">
                <a:solidFill>
                  <a:schemeClr val="tx1"/>
                </a:solidFill>
                <a:latin typeface="+mn-lt"/>
                <a:ea typeface="+mn-ea"/>
                <a:cs typeface="+mn-cs"/>
              </a:rPr>
              <a:t>! Keep </a:t>
            </a:r>
            <a:r>
              <a:rPr lang="de-DE" sz="1100" kern="1200" dirty="0" err="1" smtClean="0">
                <a:solidFill>
                  <a:schemeClr val="tx1"/>
                </a:solidFill>
                <a:latin typeface="+mn-lt"/>
                <a:ea typeface="+mn-ea"/>
                <a:cs typeface="+mn-cs"/>
              </a:rPr>
              <a:t>thinking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Maybe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talk</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classmates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ideas</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maybe</a:t>
            </a:r>
            <a:r>
              <a:rPr lang="de-DE" sz="1100" kern="1200" dirty="0" smtClean="0">
                <a:solidFill>
                  <a:schemeClr val="tx1"/>
                </a:solidFill>
                <a:latin typeface="+mn-lt"/>
                <a:ea typeface="+mn-ea"/>
                <a:cs typeface="+mn-cs"/>
              </a:rPr>
              <a:t>") { //The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entered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maybe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Wonderful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start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brainstorming</a:t>
            </a:r>
            <a:r>
              <a:rPr lang="de-DE" sz="1100" kern="1200" dirty="0" smtClean="0">
                <a:solidFill>
                  <a:schemeClr val="tx1"/>
                </a:solidFill>
                <a:latin typeface="+mn-lt"/>
                <a:ea typeface="+mn-ea"/>
                <a:cs typeface="+mn-cs"/>
              </a:rPr>
              <a:t>. Try </a:t>
            </a:r>
            <a:r>
              <a:rPr lang="de-DE" sz="1100" kern="1200" dirty="0" err="1" smtClean="0">
                <a:solidFill>
                  <a:schemeClr val="tx1"/>
                </a:solidFill>
                <a:latin typeface="+mn-lt"/>
                <a:ea typeface="+mn-ea"/>
                <a:cs typeface="+mn-cs"/>
              </a:rPr>
              <a:t>talking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classmates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about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ideas</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else</a:t>
            </a:r>
            <a:r>
              <a:rPr lang="de-DE" sz="1100" kern="1200" dirty="0" smtClean="0">
                <a:solidFill>
                  <a:schemeClr val="tx1"/>
                </a:solidFill>
                <a:latin typeface="+mn-lt"/>
                <a:ea typeface="+mn-ea"/>
                <a:cs typeface="+mn-cs"/>
              </a:rPr>
              <a:t> {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tell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entered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something</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other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maybe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entered</a:t>
            </a:r>
            <a:r>
              <a:rPr lang="de-DE" sz="1100" kern="1200" dirty="0" smtClean="0">
                <a:solidFill>
                  <a:schemeClr val="tx1"/>
                </a:solidFill>
                <a:latin typeface="+mn-lt"/>
                <a:ea typeface="+mn-ea"/>
                <a:cs typeface="+mn-cs"/>
              </a:rPr>
              <a:t> "YES"? Strings </a:t>
            </a:r>
            <a:r>
              <a:rPr lang="de-DE" sz="1100" kern="1200" dirty="0" err="1" smtClean="0">
                <a:solidFill>
                  <a:schemeClr val="tx1"/>
                </a:solidFill>
                <a:latin typeface="+mn-lt"/>
                <a:ea typeface="+mn-ea"/>
                <a:cs typeface="+mn-cs"/>
              </a:rPr>
              <a:t>are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case</a:t>
            </a:r>
            <a:r>
              <a:rPr lang="de-DE" sz="1100" kern="1200" dirty="0" smtClean="0">
                <a:solidFill>
                  <a:schemeClr val="tx1"/>
                </a:solidFill>
                <a:latin typeface="+mn-lt"/>
                <a:ea typeface="+mn-ea"/>
                <a:cs typeface="+mn-cs"/>
              </a:rPr>
              <a:t> sensitive, so "YES" </a:t>
            </a:r>
            <a:r>
              <a:rPr lang="de-DE" sz="1100" kern="1200" dirty="0" err="1" smtClean="0">
                <a:solidFill>
                  <a:schemeClr val="tx1"/>
                </a:solidFill>
                <a:latin typeface="+mn-lt"/>
                <a:ea typeface="+mn-ea"/>
                <a:cs typeface="+mn-cs"/>
              </a:rPr>
              <a:t>would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take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down </a:t>
            </a:r>
            <a:r>
              <a:rPr lang="de-DE" sz="1100" kern="1200" dirty="0" err="1" smtClean="0">
                <a:solidFill>
                  <a:schemeClr val="tx1"/>
                </a:solidFill>
                <a:latin typeface="+mn-lt"/>
                <a:ea typeface="+mn-ea"/>
                <a:cs typeface="+mn-cs"/>
              </a:rPr>
              <a:t>here</a:t>
            </a:r>
            <a:r>
              <a:rPr lang="de-DE" sz="1100" kern="1200" dirty="0" smtClean="0">
                <a:solidFill>
                  <a:schemeClr val="tx1"/>
                </a:solidFill>
                <a:latin typeface="+mn-lt"/>
                <a:ea typeface="+mn-ea"/>
                <a:cs typeface="+mn-cs"/>
              </a:rPr>
              <a:t>, not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yes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section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if</a:t>
            </a:r>
            <a:r>
              <a:rPr lang="de-DE" sz="1100" kern="1200" dirty="0" smtClean="0">
                <a:solidFill>
                  <a:schemeClr val="tx1"/>
                </a:solidFill>
                <a:latin typeface="+mn-lt"/>
                <a:ea typeface="+mn-ea"/>
                <a:cs typeface="+mn-cs"/>
              </a:rPr>
              <a:t>-statement.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answer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wasn't</a:t>
            </a:r>
            <a:r>
              <a:rPr lang="de-DE" sz="1100" kern="1200" dirty="0" smtClean="0">
                <a:solidFill>
                  <a:schemeClr val="tx1"/>
                </a:solidFill>
                <a:latin typeface="+mn-lt"/>
                <a:ea typeface="+mn-ea"/>
                <a:cs typeface="+mn-cs"/>
              </a:rPr>
              <a:t> an </a:t>
            </a:r>
            <a:r>
              <a:rPr lang="de-DE" sz="1100" kern="1200" dirty="0" err="1" smtClean="0">
                <a:solidFill>
                  <a:schemeClr val="tx1"/>
                </a:solidFill>
                <a:latin typeface="+mn-lt"/>
                <a:ea typeface="+mn-ea"/>
                <a:cs typeface="+mn-cs"/>
              </a:rPr>
              <a:t>option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Please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again</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end! In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next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exercise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you'll</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make</a:t>
            </a:r>
            <a:r>
              <a:rPr lang="de-DE" sz="1100" kern="1200" dirty="0" smtClean="0">
                <a:solidFill>
                  <a:schemeClr val="tx1"/>
                </a:solidFill>
                <a:latin typeface="+mn-lt"/>
                <a:ea typeface="+mn-ea"/>
                <a:cs typeface="+mn-cs"/>
              </a:rPr>
              <a:t> a </a:t>
            </a:r>
            <a:r>
              <a:rPr lang="de-DE" sz="1100" kern="1200" dirty="0" err="1" smtClean="0">
                <a:solidFill>
                  <a:schemeClr val="tx1"/>
                </a:solidFill>
                <a:latin typeface="+mn-lt"/>
                <a:ea typeface="+mn-ea"/>
                <a:cs typeface="+mn-cs"/>
              </a:rPr>
              <a:t>calculator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works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similarly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one</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return 0;</a:t>
            </a:r>
          </a:p>
          <a:p>
            <a:r>
              <a:rPr lang="en-US" sz="1100" kern="1200" dirty="0" smtClean="0">
                <a:solidFill>
                  <a:schemeClr val="tx1"/>
                </a:solidFill>
                <a:latin typeface="+mn-lt"/>
                <a:ea typeface="+mn-ea"/>
                <a:cs typeface="+mn-cs"/>
              </a:rPr>
              <a:t>}</a:t>
            </a:r>
          </a:p>
        </p:txBody>
      </p:sp>
    </p:spTree>
    <p:extLst>
      <p:ext uri="{BB962C8B-B14F-4D97-AF65-F5344CB8AC3E}">
        <p14:creationId xmlns:p14="http://schemas.microsoft.com/office/powerpoint/2010/main" val="19968829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Now you get to create</a:t>
            </a:r>
            <a:r>
              <a:rPr lang="en-US" baseline="0" dirty="0" smtClean="0"/>
              <a:t> your own project. Hopefully you’ve been brainstorming about it throughout the class. </a:t>
            </a:r>
          </a:p>
          <a:p>
            <a:endParaRPr lang="en-US" baseline="0" dirty="0" smtClean="0"/>
          </a:p>
          <a:p>
            <a:r>
              <a:rPr lang="en-US" baseline="0" dirty="0" smtClean="0"/>
              <a:t>If you don’t have an idea, I have a list of potential ideas for you if you would like to look at that.</a:t>
            </a:r>
          </a:p>
          <a:p>
            <a:endParaRPr lang="en-US" baseline="0" dirty="0" smtClean="0"/>
          </a:p>
          <a:p>
            <a:r>
              <a:rPr lang="en-US" dirty="0" smtClean="0"/>
              <a:t>Have fun, talk with your classmates, and explore!</a:t>
            </a:r>
          </a:p>
          <a:p>
            <a:endParaRPr lang="en-US" dirty="0" smtClean="0"/>
          </a:p>
          <a:p>
            <a:r>
              <a:rPr lang="en-US" dirty="0" smtClean="0"/>
              <a:t>While you’re doing that, I’m going to walk through my final project for anyone who wants</a:t>
            </a:r>
            <a:r>
              <a:rPr lang="en-US" baseline="0" dirty="0" smtClean="0"/>
              <a:t> to see it. It’s a calculator!</a:t>
            </a:r>
            <a:endParaRPr lang="en-US" dirty="0"/>
          </a:p>
        </p:txBody>
      </p:sp>
    </p:spTree>
    <p:extLst>
      <p:ext uri="{BB962C8B-B14F-4D97-AF65-F5344CB8AC3E}">
        <p14:creationId xmlns:p14="http://schemas.microsoft.com/office/powerpoint/2010/main" val="1978387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kern="1200" dirty="0" smtClean="0">
                <a:solidFill>
                  <a:schemeClr val="tx1"/>
                </a:solidFill>
                <a:latin typeface="+mn-lt"/>
                <a:ea typeface="+mn-ea"/>
                <a:cs typeface="+mn-cs"/>
              </a:rPr>
              <a:t>#include &lt;</a:t>
            </a:r>
            <a:r>
              <a:rPr lang="en-US" sz="1100" kern="1200" dirty="0" err="1" smtClean="0">
                <a:solidFill>
                  <a:schemeClr val="tx1"/>
                </a:solidFill>
                <a:latin typeface="+mn-lt"/>
                <a:ea typeface="+mn-ea"/>
                <a:cs typeface="+mn-cs"/>
              </a:rPr>
              <a:t>iostream</a:t>
            </a:r>
            <a:r>
              <a:rPr lang="en-US" sz="1100" kern="1200" dirty="0" smtClean="0">
                <a:solidFill>
                  <a:schemeClr val="tx1"/>
                </a:solidFill>
                <a:latin typeface="+mn-lt"/>
                <a:ea typeface="+mn-ea"/>
                <a:cs typeface="+mn-cs"/>
              </a:rPr>
              <a:t>&gt;</a:t>
            </a:r>
          </a:p>
          <a:p>
            <a:endParaRPr lang="en-US" sz="1100" kern="1200" dirty="0" smtClean="0">
              <a:solidFill>
                <a:schemeClr val="tx1"/>
              </a:solidFill>
              <a:latin typeface="+mn-lt"/>
              <a:ea typeface="+mn-ea"/>
              <a:cs typeface="+mn-cs"/>
            </a:endParaRPr>
          </a:p>
          <a:p>
            <a:r>
              <a:rPr lang="en-US" sz="1100" kern="1200" dirty="0" smtClean="0">
                <a:solidFill>
                  <a:schemeClr val="tx1"/>
                </a:solidFill>
                <a:latin typeface="+mn-lt"/>
                <a:ea typeface="+mn-ea"/>
                <a:cs typeface="+mn-cs"/>
              </a:rPr>
              <a:t>using namespace </a:t>
            </a:r>
            <a:r>
              <a:rPr lang="en-US" sz="1100" kern="1200" dirty="0" err="1" smtClean="0">
                <a:solidFill>
                  <a:schemeClr val="tx1"/>
                </a:solidFill>
                <a:latin typeface="+mn-lt"/>
                <a:ea typeface="+mn-ea"/>
                <a:cs typeface="+mn-cs"/>
              </a:rPr>
              <a:t>std</a:t>
            </a:r>
            <a:r>
              <a:rPr lang="en-US" sz="1100" kern="1200" dirty="0" smtClean="0">
                <a:solidFill>
                  <a:schemeClr val="tx1"/>
                </a:solidFill>
                <a:latin typeface="+mn-lt"/>
                <a:ea typeface="+mn-ea"/>
                <a:cs typeface="+mn-cs"/>
              </a:rPr>
              <a:t>;</a:t>
            </a:r>
          </a:p>
          <a:p>
            <a:endParaRPr lang="en-US" sz="1100" kern="1200" dirty="0" smtClean="0">
              <a:solidFill>
                <a:schemeClr val="tx1"/>
              </a:solidFill>
              <a:latin typeface="+mn-lt"/>
              <a:ea typeface="+mn-ea"/>
              <a:cs typeface="+mn-cs"/>
            </a:endParaRPr>
          </a:p>
          <a:p>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main()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Here's</a:t>
            </a:r>
            <a:r>
              <a:rPr lang="de-DE" sz="1100" kern="1200" dirty="0" smtClean="0">
                <a:solidFill>
                  <a:schemeClr val="tx1"/>
                </a:solidFill>
                <a:latin typeface="+mn-lt"/>
                <a:ea typeface="+mn-ea"/>
                <a:cs typeface="+mn-cs"/>
              </a:rPr>
              <a:t> an </a:t>
            </a:r>
            <a:r>
              <a:rPr lang="de-DE" sz="1100" kern="1200" dirty="0" err="1" smtClean="0">
                <a:solidFill>
                  <a:schemeClr val="tx1"/>
                </a:solidFill>
                <a:latin typeface="+mn-lt"/>
                <a:ea typeface="+mn-ea"/>
                <a:cs typeface="+mn-cs"/>
              </a:rPr>
              <a:t>example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might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work</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//The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should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able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decide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whether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want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add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subtract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multiply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divide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//First,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get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wants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work</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double num1 = 0;</a:t>
            </a:r>
          </a:p>
          <a:p>
            <a:r>
              <a:rPr lang="en-US" sz="1100" kern="1200" dirty="0" smtClean="0">
                <a:solidFill>
                  <a:schemeClr val="tx1"/>
                </a:solidFill>
                <a:latin typeface="+mn-lt"/>
                <a:ea typeface="+mn-ea"/>
                <a:cs typeface="+mn-cs"/>
              </a:rPr>
              <a:t>    double num2 = 0;</a:t>
            </a:r>
          </a:p>
          <a:p>
            <a:r>
              <a:rPr lang="en-US" sz="1100" kern="1200" dirty="0" smtClean="0">
                <a:solidFill>
                  <a:schemeClr val="tx1"/>
                </a:solidFill>
                <a:latin typeface="+mn-lt"/>
                <a:ea typeface="+mn-ea"/>
                <a:cs typeface="+mn-cs"/>
              </a:rPr>
              <a:t>    char operation = '+'; //This will hold the user's input. We only need one character (+, -, *, or /), so we'll make it a "char" (which stands for character, remember?)</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"Enter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ro-RO" sz="1100" kern="1200" dirty="0" smtClean="0">
                <a:solidFill>
                  <a:schemeClr val="tx1"/>
                </a:solidFill>
                <a:latin typeface="+mn-lt"/>
                <a:ea typeface="+mn-ea"/>
                <a:cs typeface="+mn-cs"/>
              </a:rPr>
              <a:t>    cin &gt;&gt; num1;</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"Enter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second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ro-RO" sz="1100" kern="1200" dirty="0" smtClean="0">
                <a:solidFill>
                  <a:schemeClr val="tx1"/>
                </a:solidFill>
                <a:latin typeface="+mn-lt"/>
                <a:ea typeface="+mn-ea"/>
                <a:cs typeface="+mn-cs"/>
              </a:rPr>
              <a:t>    cin &gt;&gt; num2;</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decide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numbers</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"Enter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would</a:t>
            </a:r>
            <a:r>
              <a:rPr lang="de-DE" sz="1100" kern="1200" dirty="0" smtClean="0">
                <a:solidFill>
                  <a:schemeClr val="tx1"/>
                </a:solidFill>
                <a:latin typeface="+mn-lt"/>
                <a:ea typeface="+mn-ea"/>
                <a:cs typeface="+mn-cs"/>
              </a:rPr>
              <a:t> like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 -, *,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cin</a:t>
            </a:r>
            <a:r>
              <a:rPr lang="de-DE" sz="1100" kern="1200" dirty="0" smtClean="0">
                <a:solidFill>
                  <a:schemeClr val="tx1"/>
                </a:solidFill>
                <a:latin typeface="+mn-lt"/>
                <a:ea typeface="+mn-ea"/>
                <a:cs typeface="+mn-cs"/>
              </a:rPr>
              <a:t> &gt;&gt; </a:t>
            </a:r>
            <a:r>
              <a:rPr lang="de-DE" sz="1100" kern="1200" dirty="0" err="1" smtClean="0">
                <a:solidFill>
                  <a:schemeClr val="tx1"/>
                </a:solidFill>
                <a:latin typeface="+mn-lt"/>
                <a:ea typeface="+mn-ea"/>
                <a:cs typeface="+mn-cs"/>
              </a:rPr>
              <a:t>operation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decide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"Invalid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Please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again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return 0;</a:t>
            </a:r>
          </a:p>
          <a:p>
            <a:r>
              <a:rPr lang="en-US" sz="1100" kern="1200" dirty="0" smtClean="0">
                <a:solidFill>
                  <a:schemeClr val="tx1"/>
                </a:solidFill>
                <a:latin typeface="+mn-lt"/>
                <a:ea typeface="+mn-ea"/>
                <a:cs typeface="+mn-cs"/>
              </a:rPr>
              <a:t>}</a:t>
            </a:r>
            <a:endParaRPr lang="en-US" dirty="0"/>
          </a:p>
        </p:txBody>
      </p:sp>
    </p:spTree>
    <p:extLst>
      <p:ext uri="{BB962C8B-B14F-4D97-AF65-F5344CB8AC3E}">
        <p14:creationId xmlns:p14="http://schemas.microsoft.com/office/powerpoint/2010/main" val="140448461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kern="1200" dirty="0" smtClean="0">
                <a:solidFill>
                  <a:schemeClr val="tx1"/>
                </a:solidFill>
                <a:latin typeface="+mn-lt"/>
                <a:ea typeface="+mn-ea"/>
                <a:cs typeface="+mn-cs"/>
              </a:rPr>
              <a:t>#include &lt;</a:t>
            </a:r>
            <a:r>
              <a:rPr lang="en-US" sz="1100" kern="1200" dirty="0" err="1" smtClean="0">
                <a:solidFill>
                  <a:schemeClr val="tx1"/>
                </a:solidFill>
                <a:latin typeface="+mn-lt"/>
                <a:ea typeface="+mn-ea"/>
                <a:cs typeface="+mn-cs"/>
              </a:rPr>
              <a:t>iostream</a:t>
            </a:r>
            <a:r>
              <a:rPr lang="en-US" sz="1100" kern="1200" dirty="0" smtClean="0">
                <a:solidFill>
                  <a:schemeClr val="tx1"/>
                </a:solidFill>
                <a:latin typeface="+mn-lt"/>
                <a:ea typeface="+mn-ea"/>
                <a:cs typeface="+mn-cs"/>
              </a:rPr>
              <a:t>&gt;</a:t>
            </a:r>
          </a:p>
          <a:p>
            <a:endParaRPr lang="en-US" sz="1100" kern="1200" dirty="0" smtClean="0">
              <a:solidFill>
                <a:schemeClr val="tx1"/>
              </a:solidFill>
              <a:latin typeface="+mn-lt"/>
              <a:ea typeface="+mn-ea"/>
              <a:cs typeface="+mn-cs"/>
            </a:endParaRPr>
          </a:p>
          <a:p>
            <a:r>
              <a:rPr lang="en-US" sz="1100" kern="1200" dirty="0" smtClean="0">
                <a:solidFill>
                  <a:schemeClr val="tx1"/>
                </a:solidFill>
                <a:latin typeface="+mn-lt"/>
                <a:ea typeface="+mn-ea"/>
                <a:cs typeface="+mn-cs"/>
              </a:rPr>
              <a:t>using namespace </a:t>
            </a:r>
            <a:r>
              <a:rPr lang="en-US" sz="1100" kern="1200" dirty="0" err="1" smtClean="0">
                <a:solidFill>
                  <a:schemeClr val="tx1"/>
                </a:solidFill>
                <a:latin typeface="+mn-lt"/>
                <a:ea typeface="+mn-ea"/>
                <a:cs typeface="+mn-cs"/>
              </a:rPr>
              <a:t>std</a:t>
            </a:r>
            <a:r>
              <a:rPr lang="en-US" sz="1100" kern="1200" dirty="0" smtClean="0">
                <a:solidFill>
                  <a:schemeClr val="tx1"/>
                </a:solidFill>
                <a:latin typeface="+mn-lt"/>
                <a:ea typeface="+mn-ea"/>
                <a:cs typeface="+mn-cs"/>
              </a:rPr>
              <a:t>;</a:t>
            </a:r>
          </a:p>
          <a:p>
            <a:endParaRPr lang="en-US" sz="1100" kern="1200" dirty="0" smtClean="0">
              <a:solidFill>
                <a:schemeClr val="tx1"/>
              </a:solidFill>
              <a:latin typeface="+mn-lt"/>
              <a:ea typeface="+mn-ea"/>
              <a:cs typeface="+mn-cs"/>
            </a:endParaRPr>
          </a:p>
          <a:p>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main()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Here's</a:t>
            </a:r>
            <a:r>
              <a:rPr lang="de-DE" sz="1100" kern="1200" dirty="0" smtClean="0">
                <a:solidFill>
                  <a:schemeClr val="tx1"/>
                </a:solidFill>
                <a:latin typeface="+mn-lt"/>
                <a:ea typeface="+mn-ea"/>
                <a:cs typeface="+mn-cs"/>
              </a:rPr>
              <a:t> an </a:t>
            </a:r>
            <a:r>
              <a:rPr lang="de-DE" sz="1100" kern="1200" dirty="0" err="1" smtClean="0">
                <a:solidFill>
                  <a:schemeClr val="tx1"/>
                </a:solidFill>
                <a:latin typeface="+mn-lt"/>
                <a:ea typeface="+mn-ea"/>
                <a:cs typeface="+mn-cs"/>
              </a:rPr>
              <a:t>example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might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work</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//The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should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able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decide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whether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want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add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subtract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multiply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divide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//First,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get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wants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work</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double num1 = 0;</a:t>
            </a:r>
          </a:p>
          <a:p>
            <a:r>
              <a:rPr lang="en-US" sz="1100" kern="1200" dirty="0" smtClean="0">
                <a:solidFill>
                  <a:schemeClr val="tx1"/>
                </a:solidFill>
                <a:latin typeface="+mn-lt"/>
                <a:ea typeface="+mn-ea"/>
                <a:cs typeface="+mn-cs"/>
              </a:rPr>
              <a:t>    double num2 = 0;</a:t>
            </a:r>
          </a:p>
          <a:p>
            <a:r>
              <a:rPr lang="en-US" sz="1100" kern="1200" dirty="0" smtClean="0">
                <a:solidFill>
                  <a:schemeClr val="tx1"/>
                </a:solidFill>
                <a:latin typeface="+mn-lt"/>
                <a:ea typeface="+mn-ea"/>
                <a:cs typeface="+mn-cs"/>
              </a:rPr>
              <a:t>    char operation = '+'; //This will hold the user's input. We only need one character (+, -, *, or /), so we'll make it a "char" (which stands for character, remember?)</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"Enter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ro-RO" sz="1100" kern="1200" dirty="0" smtClean="0">
                <a:solidFill>
                  <a:schemeClr val="tx1"/>
                </a:solidFill>
                <a:latin typeface="+mn-lt"/>
                <a:ea typeface="+mn-ea"/>
                <a:cs typeface="+mn-cs"/>
              </a:rPr>
              <a:t>    cin &gt;&gt; num1;</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"Enter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second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ro-RO" sz="1100" kern="1200" dirty="0" smtClean="0">
                <a:solidFill>
                  <a:schemeClr val="tx1"/>
                </a:solidFill>
                <a:latin typeface="+mn-lt"/>
                <a:ea typeface="+mn-ea"/>
                <a:cs typeface="+mn-cs"/>
              </a:rPr>
              <a:t>    cin &gt;&gt; num2;</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decide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numbers</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"Enter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would</a:t>
            </a:r>
            <a:r>
              <a:rPr lang="de-DE" sz="1100" kern="1200" dirty="0" smtClean="0">
                <a:solidFill>
                  <a:schemeClr val="tx1"/>
                </a:solidFill>
                <a:latin typeface="+mn-lt"/>
                <a:ea typeface="+mn-ea"/>
                <a:cs typeface="+mn-cs"/>
              </a:rPr>
              <a:t> like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 -, *,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cin</a:t>
            </a:r>
            <a:r>
              <a:rPr lang="de-DE" sz="1100" kern="1200" dirty="0" smtClean="0">
                <a:solidFill>
                  <a:schemeClr val="tx1"/>
                </a:solidFill>
                <a:latin typeface="+mn-lt"/>
                <a:ea typeface="+mn-ea"/>
                <a:cs typeface="+mn-cs"/>
              </a:rPr>
              <a:t> &gt;&gt; </a:t>
            </a:r>
            <a:r>
              <a:rPr lang="de-DE" sz="1100" kern="1200" dirty="0" err="1" smtClean="0">
                <a:solidFill>
                  <a:schemeClr val="tx1"/>
                </a:solidFill>
                <a:latin typeface="+mn-lt"/>
                <a:ea typeface="+mn-ea"/>
                <a:cs typeface="+mn-cs"/>
              </a:rPr>
              <a:t>operation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decide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"Invalid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Please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again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return 0;</a:t>
            </a:r>
          </a:p>
          <a:p>
            <a:r>
              <a:rPr lang="en-US" sz="1100" kern="1200" dirty="0" smtClean="0">
                <a:solidFill>
                  <a:schemeClr val="tx1"/>
                </a:solidFill>
                <a:latin typeface="+mn-lt"/>
                <a:ea typeface="+mn-ea"/>
                <a:cs typeface="+mn-cs"/>
              </a:rPr>
              <a:t>}</a:t>
            </a:r>
          </a:p>
        </p:txBody>
      </p:sp>
    </p:spTree>
    <p:extLst>
      <p:ext uri="{BB962C8B-B14F-4D97-AF65-F5344CB8AC3E}">
        <p14:creationId xmlns:p14="http://schemas.microsoft.com/office/powerpoint/2010/main" val="413284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Here are some things I want YOU to do during this workshop:</a:t>
            </a:r>
          </a:p>
          <a:p>
            <a:endParaRPr lang="en-US" dirty="0" smtClean="0"/>
          </a:p>
          <a:p>
            <a:r>
              <a:rPr lang="en-US" dirty="0" smtClean="0"/>
              <a:t>I want you to ask questions throughout this workshop. </a:t>
            </a:r>
          </a:p>
          <a:p>
            <a:r>
              <a:rPr lang="en-US" dirty="0" smtClean="0"/>
              <a:t>    “Why is a </a:t>
            </a:r>
            <a:r>
              <a:rPr lang="en-US" dirty="0" err="1" smtClean="0"/>
              <a:t>cout</a:t>
            </a:r>
            <a:r>
              <a:rPr lang="en-US" dirty="0" smtClean="0"/>
              <a:t> statement called a </a:t>
            </a:r>
            <a:r>
              <a:rPr lang="en-US" dirty="0" err="1" smtClean="0"/>
              <a:t>cout</a:t>
            </a:r>
            <a:r>
              <a:rPr lang="en-US" baseline="0" dirty="0" smtClean="0"/>
              <a:t> statement?” </a:t>
            </a:r>
          </a:p>
          <a:p>
            <a:r>
              <a:rPr lang="en-US" baseline="0" dirty="0" smtClean="0"/>
              <a:t>    “What if I want to loop something within a loop?” </a:t>
            </a:r>
          </a:p>
          <a:p>
            <a:r>
              <a:rPr lang="en-US" baseline="0" dirty="0" smtClean="0"/>
              <a:t>     “Why should we initialize a variable?”</a:t>
            </a:r>
          </a:p>
          <a:p>
            <a:r>
              <a:rPr lang="en-US" baseline="0" dirty="0" smtClean="0"/>
              <a:t>There is NO SUCH THING as a stupid question.</a:t>
            </a:r>
            <a:endParaRPr lang="en-US" dirty="0" smtClean="0"/>
          </a:p>
          <a:p>
            <a:endParaRPr lang="en-US" dirty="0" smtClean="0"/>
          </a:p>
          <a:p>
            <a:r>
              <a:rPr lang="en-US" dirty="0" smtClean="0"/>
              <a:t>Throughout this workshop I want you to be thinking of what you want your final project</a:t>
            </a:r>
            <a:r>
              <a:rPr lang="en-US" baseline="0" dirty="0" smtClean="0"/>
              <a:t> to be. As the final project, you will write (or at least begin) your own program.</a:t>
            </a:r>
          </a:p>
          <a:p>
            <a:endParaRPr lang="en-US" baseline="0" dirty="0" smtClean="0"/>
          </a:p>
          <a:p>
            <a:r>
              <a:rPr lang="en-US" baseline="0" dirty="0" smtClean="0"/>
              <a:t>I also want you to work with and talk with your classmates. </a:t>
            </a:r>
          </a:p>
        </p:txBody>
      </p:sp>
    </p:spTree>
    <p:extLst>
      <p:ext uri="{BB962C8B-B14F-4D97-AF65-F5344CB8AC3E}">
        <p14:creationId xmlns:p14="http://schemas.microsoft.com/office/powerpoint/2010/main" val="213823010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kern="1200" dirty="0" smtClean="0">
                <a:solidFill>
                  <a:schemeClr val="tx1"/>
                </a:solidFill>
                <a:latin typeface="+mn-lt"/>
                <a:ea typeface="+mn-ea"/>
                <a:cs typeface="+mn-cs"/>
              </a:rPr>
              <a:t>#include &lt;</a:t>
            </a:r>
            <a:r>
              <a:rPr lang="en-US" sz="1100" kern="1200" dirty="0" err="1" smtClean="0">
                <a:solidFill>
                  <a:schemeClr val="tx1"/>
                </a:solidFill>
                <a:latin typeface="+mn-lt"/>
                <a:ea typeface="+mn-ea"/>
                <a:cs typeface="+mn-cs"/>
              </a:rPr>
              <a:t>iostream</a:t>
            </a:r>
            <a:r>
              <a:rPr lang="en-US" sz="1100" kern="1200" dirty="0" smtClean="0">
                <a:solidFill>
                  <a:schemeClr val="tx1"/>
                </a:solidFill>
                <a:latin typeface="+mn-lt"/>
                <a:ea typeface="+mn-ea"/>
                <a:cs typeface="+mn-cs"/>
              </a:rPr>
              <a:t>&gt;</a:t>
            </a:r>
          </a:p>
          <a:p>
            <a:endParaRPr lang="en-US" sz="1100" kern="1200" dirty="0" smtClean="0">
              <a:solidFill>
                <a:schemeClr val="tx1"/>
              </a:solidFill>
              <a:latin typeface="+mn-lt"/>
              <a:ea typeface="+mn-ea"/>
              <a:cs typeface="+mn-cs"/>
            </a:endParaRPr>
          </a:p>
          <a:p>
            <a:r>
              <a:rPr lang="en-US" sz="1100" kern="1200" dirty="0" smtClean="0">
                <a:solidFill>
                  <a:schemeClr val="tx1"/>
                </a:solidFill>
                <a:latin typeface="+mn-lt"/>
                <a:ea typeface="+mn-ea"/>
                <a:cs typeface="+mn-cs"/>
              </a:rPr>
              <a:t>using namespace </a:t>
            </a:r>
            <a:r>
              <a:rPr lang="en-US" sz="1100" kern="1200" dirty="0" err="1" smtClean="0">
                <a:solidFill>
                  <a:schemeClr val="tx1"/>
                </a:solidFill>
                <a:latin typeface="+mn-lt"/>
                <a:ea typeface="+mn-ea"/>
                <a:cs typeface="+mn-cs"/>
              </a:rPr>
              <a:t>std</a:t>
            </a:r>
            <a:r>
              <a:rPr lang="en-US" sz="1100" kern="1200" dirty="0" smtClean="0">
                <a:solidFill>
                  <a:schemeClr val="tx1"/>
                </a:solidFill>
                <a:latin typeface="+mn-lt"/>
                <a:ea typeface="+mn-ea"/>
                <a:cs typeface="+mn-cs"/>
              </a:rPr>
              <a:t>;</a:t>
            </a:r>
          </a:p>
          <a:p>
            <a:endParaRPr lang="en-US" sz="1100" kern="1200" dirty="0" smtClean="0">
              <a:solidFill>
                <a:schemeClr val="tx1"/>
              </a:solidFill>
              <a:latin typeface="+mn-lt"/>
              <a:ea typeface="+mn-ea"/>
              <a:cs typeface="+mn-cs"/>
            </a:endParaRPr>
          </a:p>
          <a:p>
            <a:r>
              <a:rPr lang="en-US" sz="1100" kern="1200" dirty="0" err="1" smtClean="0">
                <a:solidFill>
                  <a:schemeClr val="tx1"/>
                </a:solidFill>
                <a:latin typeface="+mn-lt"/>
                <a:ea typeface="+mn-ea"/>
                <a:cs typeface="+mn-cs"/>
              </a:rPr>
              <a:t>int</a:t>
            </a:r>
            <a:r>
              <a:rPr lang="en-US" sz="1100" kern="1200" dirty="0" smtClean="0">
                <a:solidFill>
                  <a:schemeClr val="tx1"/>
                </a:solidFill>
                <a:latin typeface="+mn-lt"/>
                <a:ea typeface="+mn-ea"/>
                <a:cs typeface="+mn-cs"/>
              </a:rPr>
              <a:t> main()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Here's</a:t>
            </a:r>
            <a:r>
              <a:rPr lang="de-DE" sz="1100" kern="1200" dirty="0" smtClean="0">
                <a:solidFill>
                  <a:schemeClr val="tx1"/>
                </a:solidFill>
                <a:latin typeface="+mn-lt"/>
                <a:ea typeface="+mn-ea"/>
                <a:cs typeface="+mn-cs"/>
              </a:rPr>
              <a:t> an </a:t>
            </a:r>
            <a:r>
              <a:rPr lang="de-DE" sz="1100" kern="1200" dirty="0" err="1" smtClean="0">
                <a:solidFill>
                  <a:schemeClr val="tx1"/>
                </a:solidFill>
                <a:latin typeface="+mn-lt"/>
                <a:ea typeface="+mn-ea"/>
                <a:cs typeface="+mn-cs"/>
              </a:rPr>
              <a:t>example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of</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how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this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program</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might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work</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//The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should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be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able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decide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whether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want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add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subtract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multiply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divide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//First, </a:t>
            </a:r>
            <a:r>
              <a:rPr lang="de-DE" sz="1100" kern="1200" dirty="0" err="1" smtClean="0">
                <a:solidFill>
                  <a:schemeClr val="tx1"/>
                </a:solidFill>
                <a:latin typeface="+mn-lt"/>
                <a:ea typeface="+mn-ea"/>
                <a:cs typeface="+mn-cs"/>
              </a:rPr>
              <a:t>let's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get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two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wants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work</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a:t>
            </a:r>
          </a:p>
          <a:p>
            <a:r>
              <a:rPr lang="en-US" sz="1100" kern="1200" dirty="0" smtClean="0">
                <a:solidFill>
                  <a:schemeClr val="tx1"/>
                </a:solidFill>
                <a:latin typeface="+mn-lt"/>
                <a:ea typeface="+mn-ea"/>
                <a:cs typeface="+mn-cs"/>
              </a:rPr>
              <a:t>    double num1 = 0;</a:t>
            </a:r>
          </a:p>
          <a:p>
            <a:r>
              <a:rPr lang="en-US" sz="1100" kern="1200" dirty="0" smtClean="0">
                <a:solidFill>
                  <a:schemeClr val="tx1"/>
                </a:solidFill>
                <a:latin typeface="+mn-lt"/>
                <a:ea typeface="+mn-ea"/>
                <a:cs typeface="+mn-cs"/>
              </a:rPr>
              <a:t>    double num2 = 0;</a:t>
            </a:r>
          </a:p>
          <a:p>
            <a:r>
              <a:rPr lang="en-US" sz="1100" kern="1200" dirty="0" smtClean="0">
                <a:solidFill>
                  <a:schemeClr val="tx1"/>
                </a:solidFill>
                <a:latin typeface="+mn-lt"/>
                <a:ea typeface="+mn-ea"/>
                <a:cs typeface="+mn-cs"/>
              </a:rPr>
              <a:t>    char operation = '+'; //This will hold the user's input. We only need one character (+, -, *, or /), so we'll make it a "char" (which stands for character, remember?)</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"Enter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first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ro-RO" sz="1100" kern="1200" dirty="0" smtClean="0">
                <a:solidFill>
                  <a:schemeClr val="tx1"/>
                </a:solidFill>
                <a:latin typeface="+mn-lt"/>
                <a:ea typeface="+mn-ea"/>
                <a:cs typeface="+mn-cs"/>
              </a:rPr>
              <a:t>    cin &gt;&gt; num1;</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"Enter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second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a:t>
            </a:r>
            <a:r>
              <a:rPr lang="de-DE" sz="1100" kern="1200" dirty="0" smtClean="0">
                <a:solidFill>
                  <a:schemeClr val="tx1"/>
                </a:solidFill>
                <a:latin typeface="+mn-lt"/>
                <a:ea typeface="+mn-ea"/>
                <a:cs typeface="+mn-cs"/>
              </a:rPr>
              <a:t>:\</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ro-RO" sz="1100" kern="1200" dirty="0" smtClean="0">
                <a:solidFill>
                  <a:schemeClr val="tx1"/>
                </a:solidFill>
                <a:latin typeface="+mn-lt"/>
                <a:ea typeface="+mn-ea"/>
                <a:cs typeface="+mn-cs"/>
              </a:rPr>
              <a:t>    cin &gt;&gt; num2;</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need</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decide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numbers</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"Enter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operation</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you</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would</a:t>
            </a:r>
            <a:r>
              <a:rPr lang="de-DE" sz="1100" kern="1200" dirty="0" smtClean="0">
                <a:solidFill>
                  <a:schemeClr val="tx1"/>
                </a:solidFill>
                <a:latin typeface="+mn-lt"/>
                <a:ea typeface="+mn-ea"/>
                <a:cs typeface="+mn-cs"/>
              </a:rPr>
              <a:t> like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 -, *, </a:t>
            </a:r>
            <a:r>
              <a:rPr lang="de-DE" sz="1100" kern="1200" dirty="0" err="1" smtClean="0">
                <a:solidFill>
                  <a:schemeClr val="tx1"/>
                </a:solidFill>
                <a:latin typeface="+mn-lt"/>
                <a:ea typeface="+mn-ea"/>
                <a:cs typeface="+mn-cs"/>
              </a:rPr>
              <a:t>or</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cin</a:t>
            </a:r>
            <a:r>
              <a:rPr lang="de-DE" sz="1100" kern="1200" dirty="0" smtClean="0">
                <a:solidFill>
                  <a:schemeClr val="tx1"/>
                </a:solidFill>
                <a:latin typeface="+mn-lt"/>
                <a:ea typeface="+mn-ea"/>
                <a:cs typeface="+mn-cs"/>
              </a:rPr>
              <a:t> &gt;&gt; </a:t>
            </a:r>
            <a:r>
              <a:rPr lang="de-DE" sz="1100" kern="1200" dirty="0" err="1" smtClean="0">
                <a:solidFill>
                  <a:schemeClr val="tx1"/>
                </a:solidFill>
                <a:latin typeface="+mn-lt"/>
                <a:ea typeface="+mn-ea"/>
                <a:cs typeface="+mn-cs"/>
              </a:rPr>
              <a:t>operation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Now</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decide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what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to</a:t>
            </a:r>
            <a:r>
              <a:rPr lang="de-DE" sz="1100" kern="1200" dirty="0" smtClean="0">
                <a:solidFill>
                  <a:schemeClr val="tx1"/>
                </a:solidFill>
                <a:latin typeface="+mn-lt"/>
                <a:ea typeface="+mn-ea"/>
                <a:cs typeface="+mn-cs"/>
              </a:rPr>
              <a:t> do </a:t>
            </a:r>
            <a:r>
              <a:rPr lang="de-DE" sz="1100" kern="1200" dirty="0" err="1" smtClean="0">
                <a:solidFill>
                  <a:schemeClr val="tx1"/>
                </a:solidFill>
                <a:latin typeface="+mn-lt"/>
                <a:ea typeface="+mn-ea"/>
                <a:cs typeface="+mn-cs"/>
              </a:rPr>
              <a:t>with</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the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user's</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if (operation == '/') {</a:t>
            </a:r>
          </a:p>
          <a:p>
            <a:r>
              <a:rPr lang="de-DE" sz="1100" kern="1200" dirty="0" smtClean="0">
                <a:solidFill>
                  <a:schemeClr val="tx1"/>
                </a:solidFill>
                <a:latin typeface="+mn-lt"/>
                <a:ea typeface="+mn-ea"/>
                <a:cs typeface="+mn-cs"/>
              </a:rPr>
              <a:t>        </a:t>
            </a:r>
          </a:p>
          <a:p>
            <a:r>
              <a:rPr lang="ro-RO" sz="1100" kern="1200" dirty="0" smtClean="0">
                <a:solidFill>
                  <a:schemeClr val="tx1"/>
                </a:solidFill>
                <a:latin typeface="+mn-lt"/>
                <a:ea typeface="+mn-ea"/>
                <a:cs typeface="+mn-cs"/>
              </a:rPr>
              <a:t>        </a:t>
            </a:r>
            <a:r>
              <a:rPr lang="ro-RO" sz="1100" kern="1200" dirty="0" err="1" smtClean="0">
                <a:solidFill>
                  <a:schemeClr val="tx1"/>
                </a:solidFill>
                <a:latin typeface="+mn-lt"/>
                <a:ea typeface="+mn-ea"/>
                <a:cs typeface="+mn-cs"/>
              </a:rPr>
              <a:t>cout</a:t>
            </a:r>
            <a:r>
              <a:rPr lang="ro-RO" sz="1100" kern="1200" dirty="0" smtClean="0">
                <a:solidFill>
                  <a:schemeClr val="tx1"/>
                </a:solidFill>
                <a:latin typeface="+mn-lt"/>
                <a:ea typeface="+mn-ea"/>
                <a:cs typeface="+mn-cs"/>
              </a:rPr>
              <a:t> &lt;&lt; num1 &lt;&lt; " / " &lt;&lt; num2 &lt;&lt; " = " &lt;&lt; num1 / num2 &lt;&lt; ".\n";</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 else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cout</a:t>
            </a:r>
            <a:r>
              <a:rPr lang="de-DE" sz="1100" kern="1200" dirty="0" smtClean="0">
                <a:solidFill>
                  <a:schemeClr val="tx1"/>
                </a:solidFill>
                <a:latin typeface="+mn-lt"/>
                <a:ea typeface="+mn-ea"/>
                <a:cs typeface="+mn-cs"/>
              </a:rPr>
              <a:t> &lt;&lt; "Invalid </a:t>
            </a:r>
            <a:r>
              <a:rPr lang="de-DE" sz="1100" kern="1200" dirty="0" err="1" smtClean="0">
                <a:solidFill>
                  <a:schemeClr val="tx1"/>
                </a:solidFill>
                <a:latin typeface="+mn-lt"/>
                <a:ea typeface="+mn-ea"/>
                <a:cs typeface="+mn-cs"/>
              </a:rPr>
              <a:t>input</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Please</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try</a:t>
            </a:r>
            <a:r>
              <a:rPr lang="de-DE" sz="1100" kern="1200" dirty="0" smtClean="0">
                <a:solidFill>
                  <a:schemeClr val="tx1"/>
                </a:solidFill>
                <a:latin typeface="+mn-lt"/>
                <a:ea typeface="+mn-ea"/>
                <a:cs typeface="+mn-cs"/>
              </a:rPr>
              <a:t> </a:t>
            </a:r>
            <a:r>
              <a:rPr lang="de-DE" sz="1100" kern="1200" dirty="0" err="1" smtClean="0">
                <a:solidFill>
                  <a:schemeClr val="tx1"/>
                </a:solidFill>
                <a:latin typeface="+mn-lt"/>
                <a:ea typeface="+mn-ea"/>
                <a:cs typeface="+mn-cs"/>
              </a:rPr>
              <a:t>again</a:t>
            </a:r>
            <a:r>
              <a:rPr lang="de-DE" sz="1100" kern="1200" dirty="0" smtClean="0">
                <a:solidFill>
                  <a:schemeClr val="tx1"/>
                </a:solidFill>
                <a:latin typeface="+mn-lt"/>
                <a:ea typeface="+mn-ea"/>
                <a:cs typeface="+mn-cs"/>
              </a:rPr>
              <a:t>.";</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de-DE" sz="1100" kern="1200" dirty="0" smtClean="0">
                <a:solidFill>
                  <a:schemeClr val="tx1"/>
                </a:solidFill>
                <a:latin typeface="+mn-lt"/>
                <a:ea typeface="+mn-ea"/>
                <a:cs typeface="+mn-cs"/>
              </a:rPr>
              <a:t>    </a:t>
            </a:r>
          </a:p>
          <a:p>
            <a:r>
              <a:rPr lang="en-US" sz="1100" kern="1200" dirty="0" smtClean="0">
                <a:solidFill>
                  <a:schemeClr val="tx1"/>
                </a:solidFill>
                <a:latin typeface="+mn-lt"/>
                <a:ea typeface="+mn-ea"/>
                <a:cs typeface="+mn-cs"/>
              </a:rPr>
              <a:t>    return 0;</a:t>
            </a:r>
          </a:p>
          <a:p>
            <a:r>
              <a:rPr lang="en-US" sz="1100" kern="1200" dirty="0" smtClean="0">
                <a:solidFill>
                  <a:schemeClr val="tx1"/>
                </a:solidFill>
                <a:latin typeface="+mn-lt"/>
                <a:ea typeface="+mn-ea"/>
                <a:cs typeface="+mn-cs"/>
              </a:rPr>
              <a:t>}</a:t>
            </a:r>
          </a:p>
        </p:txBody>
      </p:sp>
    </p:spTree>
    <p:extLst>
      <p:ext uri="{BB962C8B-B14F-4D97-AF65-F5344CB8AC3E}">
        <p14:creationId xmlns:p14="http://schemas.microsoft.com/office/powerpoint/2010/main" val="160037144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
        <p:cNvGrpSpPr/>
        <p:nvPr/>
      </p:nvGrpSpPr>
      <p:grpSpPr>
        <a:xfrm>
          <a:off x="0" y="0"/>
          <a:ext cx="0" cy="0"/>
          <a:chOff x="0" y="0"/>
          <a:chExt cx="0" cy="0"/>
        </a:xfrm>
      </p:grpSpPr>
      <p:sp>
        <p:nvSpPr>
          <p:cNvPr id="31" name="Shape 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dirty="0" smtClean="0"/>
              <a:t>Don’t forget that there are resources</a:t>
            </a:r>
            <a:r>
              <a:rPr lang="en-US" baseline="0" dirty="0" smtClean="0"/>
              <a:t> for you to continue learning on your own in the Helpful Links file located on the download that I gave you. </a:t>
            </a:r>
            <a:endParaRPr dirty="0"/>
          </a:p>
        </p:txBody>
      </p:sp>
    </p:spTree>
    <p:extLst>
      <p:ext uri="{BB962C8B-B14F-4D97-AF65-F5344CB8AC3E}">
        <p14:creationId xmlns:p14="http://schemas.microsoft.com/office/powerpoint/2010/main" val="958167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u="none" strike="noStrike" kern="1200" dirty="0" smtClean="0">
                <a:solidFill>
                  <a:schemeClr val="tx1"/>
                </a:solidFill>
                <a:effectLst/>
                <a:latin typeface="+mn-lt"/>
                <a:ea typeface="+mn-ea"/>
                <a:cs typeface="+mn-cs"/>
              </a:rPr>
              <a:t>Programming</a:t>
            </a:r>
            <a:r>
              <a:rPr lang="en-US" sz="1100" b="0" i="0" u="none" strike="noStrike" kern="1200" baseline="0" dirty="0" smtClean="0">
                <a:solidFill>
                  <a:schemeClr val="tx1"/>
                </a:solidFill>
                <a:effectLst/>
                <a:latin typeface="+mn-lt"/>
                <a:ea typeface="+mn-ea"/>
                <a:cs typeface="+mn-cs"/>
              </a:rPr>
              <a:t> is about writing instructions for the </a:t>
            </a:r>
            <a:r>
              <a:rPr lang="en-US" sz="1100" b="0" i="0" u="none" strike="noStrike" kern="1200" baseline="0" dirty="0" err="1" smtClean="0">
                <a:solidFill>
                  <a:schemeClr val="tx1"/>
                </a:solidFill>
                <a:effectLst/>
                <a:latin typeface="+mn-lt"/>
                <a:ea typeface="+mn-ea"/>
                <a:cs typeface="+mn-cs"/>
              </a:rPr>
              <a:t>compuer</a:t>
            </a:r>
            <a:r>
              <a:rPr lang="en-US" sz="1100" b="0" i="0" u="none" strike="noStrike" kern="1200" baseline="0" dirty="0" smtClean="0">
                <a:solidFill>
                  <a:schemeClr val="tx1"/>
                </a:solidFill>
                <a:effectLst/>
                <a:latin typeface="+mn-lt"/>
                <a:ea typeface="+mn-ea"/>
                <a:cs typeface="+mn-cs"/>
              </a:rPr>
              <a:t>!</a:t>
            </a:r>
          </a:p>
          <a:p>
            <a:endParaRPr lang="en-US" sz="1100" b="0" i="0" u="none" strike="noStrike" kern="1200" baseline="0" dirty="0" smtClean="0">
              <a:solidFill>
                <a:schemeClr val="tx1"/>
              </a:solidFill>
              <a:effectLst/>
              <a:latin typeface="+mn-lt"/>
              <a:ea typeface="+mn-ea"/>
              <a:cs typeface="+mn-cs"/>
            </a:endParaRPr>
          </a:p>
          <a:p>
            <a:r>
              <a:rPr lang="en-US" sz="1100" b="0" i="0" u="none" strike="noStrike" kern="1200" dirty="0" smtClean="0">
                <a:solidFill>
                  <a:schemeClr val="tx1"/>
                </a:solidFill>
                <a:effectLst/>
                <a:latin typeface="+mn-lt"/>
                <a:ea typeface="+mn-ea"/>
                <a:cs typeface="+mn-cs"/>
              </a:rPr>
              <a:t>Computers will</a:t>
            </a:r>
            <a:r>
              <a:rPr lang="en-US" sz="1100" b="0" i="0" u="none" strike="noStrike" kern="1200" baseline="0" dirty="0" smtClean="0">
                <a:solidFill>
                  <a:schemeClr val="tx1"/>
                </a:solidFill>
                <a:effectLst/>
                <a:latin typeface="+mn-lt"/>
                <a:ea typeface="+mn-ea"/>
                <a:cs typeface="+mn-cs"/>
              </a:rPr>
              <a:t> do whatever you tell them to do. Unfortunately, they cannot understand plain English. </a:t>
            </a:r>
            <a:r>
              <a:rPr lang="en-US" sz="1100" b="0" i="0" u="none" strike="noStrike" kern="1200" dirty="0" smtClean="0">
                <a:solidFill>
                  <a:schemeClr val="tx1"/>
                </a:solidFill>
                <a:effectLst/>
                <a:latin typeface="+mn-lt"/>
                <a:ea typeface="+mn-ea"/>
                <a:cs typeface="+mn-cs"/>
              </a:rPr>
              <a:t>So we program apps and other software </a:t>
            </a:r>
            <a:r>
              <a:rPr lang="en-US" sz="1100" b="0" i="0" u="none" strike="noStrike" kern="1200" baseline="0" dirty="0" smtClean="0">
                <a:solidFill>
                  <a:schemeClr val="tx1"/>
                </a:solidFill>
                <a:effectLst/>
                <a:latin typeface="+mn-lt"/>
                <a:ea typeface="+mn-ea"/>
                <a:cs typeface="+mn-cs"/>
              </a:rPr>
              <a:t>in a LANGUAGE that it can understand. Our programming language is called “C++”. </a:t>
            </a:r>
          </a:p>
          <a:p>
            <a:endParaRPr lang="en-US" sz="1100" b="0" i="0" u="none" strike="noStrike" kern="1200" baseline="0" dirty="0" smtClean="0">
              <a:solidFill>
                <a:schemeClr val="tx1"/>
              </a:solidFill>
              <a:effectLst/>
              <a:latin typeface="+mn-lt"/>
              <a:ea typeface="+mn-ea"/>
              <a:cs typeface="+mn-cs"/>
            </a:endParaRPr>
          </a:p>
          <a:p>
            <a:r>
              <a:rPr lang="en-US" sz="1100" b="0" i="0" u="none" strike="noStrike" kern="1200" baseline="0" dirty="0" smtClean="0">
                <a:solidFill>
                  <a:schemeClr val="tx1"/>
                </a:solidFill>
                <a:effectLst/>
                <a:latin typeface="+mn-lt"/>
                <a:ea typeface="+mn-ea"/>
                <a:cs typeface="+mn-cs"/>
              </a:rPr>
              <a:t>The way I and many other people use programming is to make applications or software. Mobile games, word processors, utility apps, video games, movie editors, and so much more!</a:t>
            </a:r>
          </a:p>
          <a:p>
            <a:r>
              <a:rPr lang="en-US" sz="1100" b="0" i="0" u="none" strike="noStrike" kern="1200" baseline="0" dirty="0" smtClean="0">
                <a:solidFill>
                  <a:schemeClr val="tx1"/>
                </a:solidFill>
                <a:effectLst/>
                <a:latin typeface="+mn-lt"/>
                <a:ea typeface="+mn-ea"/>
                <a:cs typeface="+mn-cs"/>
              </a:rPr>
              <a:t>    Angry Birds</a:t>
            </a:r>
          </a:p>
          <a:p>
            <a:r>
              <a:rPr lang="en-US" sz="1100" b="0" i="0" u="none" strike="noStrike" kern="1200" baseline="0" dirty="0" smtClean="0">
                <a:solidFill>
                  <a:schemeClr val="tx1"/>
                </a:solidFill>
                <a:effectLst/>
                <a:latin typeface="+mn-lt"/>
                <a:ea typeface="+mn-ea"/>
                <a:cs typeface="+mn-cs"/>
              </a:rPr>
              <a:t>    Infinity Blade</a:t>
            </a:r>
          </a:p>
          <a:p>
            <a:r>
              <a:rPr lang="en-US" sz="1100" b="0" i="0" u="none" strike="noStrike" kern="1200" baseline="0" dirty="0" smtClean="0">
                <a:solidFill>
                  <a:schemeClr val="tx1"/>
                </a:solidFill>
                <a:effectLst/>
                <a:latin typeface="+mn-lt"/>
                <a:ea typeface="+mn-ea"/>
                <a:cs typeface="+mn-cs"/>
              </a:rPr>
              <a:t>    Facebook</a:t>
            </a:r>
          </a:p>
          <a:p>
            <a:r>
              <a:rPr lang="en-US" sz="1100" b="0" i="0" u="none" strike="noStrike" kern="1200" baseline="0" dirty="0" smtClean="0">
                <a:solidFill>
                  <a:schemeClr val="tx1"/>
                </a:solidFill>
                <a:effectLst/>
                <a:latin typeface="+mn-lt"/>
                <a:ea typeface="+mn-ea"/>
                <a:cs typeface="+mn-cs"/>
              </a:rPr>
              <a:t>    Instagram</a:t>
            </a:r>
          </a:p>
          <a:p>
            <a:r>
              <a:rPr lang="en-US" sz="1100" b="0" i="0" u="none" strike="noStrike" kern="1200" baseline="0" dirty="0" smtClean="0">
                <a:solidFill>
                  <a:schemeClr val="tx1"/>
                </a:solidFill>
                <a:effectLst/>
                <a:latin typeface="+mn-lt"/>
                <a:ea typeface="+mn-ea"/>
                <a:cs typeface="+mn-cs"/>
              </a:rPr>
              <a:t>The average iPhone app is made up of less than 500 lines of code. (http://</a:t>
            </a:r>
            <a:r>
              <a:rPr lang="en-US" sz="1100" b="0" i="0" u="none" strike="noStrike" kern="1200" baseline="0" dirty="0" err="1" smtClean="0">
                <a:solidFill>
                  <a:schemeClr val="tx1"/>
                </a:solidFill>
                <a:effectLst/>
                <a:latin typeface="+mn-lt"/>
                <a:ea typeface="+mn-ea"/>
                <a:cs typeface="+mn-cs"/>
              </a:rPr>
              <a:t>www.informationisbeautiful.net</a:t>
            </a:r>
            <a:r>
              <a:rPr lang="en-US" sz="1100" b="0" i="0" u="none" strike="noStrike" kern="1200" baseline="0" dirty="0" smtClean="0">
                <a:solidFill>
                  <a:schemeClr val="tx1"/>
                </a:solidFill>
                <a:effectLst/>
                <a:latin typeface="+mn-lt"/>
                <a:ea typeface="+mn-ea"/>
                <a:cs typeface="+mn-cs"/>
              </a:rPr>
              <a:t>/visualizations/million-lines-of-code/)</a:t>
            </a:r>
            <a:endParaRPr lang="en-US" sz="1100" b="0" i="0" u="none" strike="noStrike" kern="1200" dirty="0" smtClean="0">
              <a:solidFill>
                <a:schemeClr val="tx1"/>
              </a:solidFill>
              <a:effectLst/>
              <a:latin typeface="+mn-lt"/>
              <a:ea typeface="+mn-ea"/>
              <a:cs typeface="+mn-cs"/>
            </a:endParaRPr>
          </a:p>
          <a:p>
            <a:endParaRPr lang="en-US" sz="1100" b="0" i="0" u="none" strike="noStrike" kern="1200" dirty="0" smtClean="0">
              <a:solidFill>
                <a:schemeClr val="tx1"/>
              </a:solidFill>
              <a:effectLst/>
              <a:latin typeface="+mn-lt"/>
              <a:ea typeface="+mn-ea"/>
              <a:cs typeface="+mn-cs"/>
            </a:endParaRPr>
          </a:p>
          <a:p>
            <a:r>
              <a:rPr lang="en-US" sz="1100" b="0" i="0" u="none" strike="noStrike" kern="1200" dirty="0" smtClean="0">
                <a:solidFill>
                  <a:schemeClr val="tx1"/>
                </a:solidFill>
                <a:effectLst/>
                <a:latin typeface="+mn-lt"/>
                <a:ea typeface="+mn-ea"/>
                <a:cs typeface="+mn-cs"/>
              </a:rPr>
              <a:t>Programming is about</a:t>
            </a:r>
            <a:r>
              <a:rPr lang="en-US" sz="1100" b="0" i="0" u="none" strike="noStrike" kern="1200" baseline="0" dirty="0" smtClean="0">
                <a:solidFill>
                  <a:schemeClr val="tx1"/>
                </a:solidFill>
                <a:effectLst/>
                <a:latin typeface="+mn-lt"/>
                <a:ea typeface="+mn-ea"/>
                <a:cs typeface="+mn-cs"/>
              </a:rPr>
              <a:t> learning as you go. </a:t>
            </a:r>
            <a:r>
              <a:rPr lang="en-US" sz="1100" b="0" i="0" u="none" strike="noStrike" kern="1200" dirty="0" smtClean="0">
                <a:solidFill>
                  <a:schemeClr val="tx1"/>
                </a:solidFill>
                <a:effectLst/>
                <a:latin typeface="+mn-lt"/>
                <a:ea typeface="+mn-ea"/>
                <a:cs typeface="+mn-cs"/>
              </a:rPr>
              <a:t>You don’t need to know everything about it to start programming. Programming involves an incredible amount of seeking help from others using </a:t>
            </a:r>
          </a:p>
          <a:p>
            <a:r>
              <a:rPr lang="en-US" sz="1100" b="0" i="0" u="none" strike="noStrike" kern="1200" dirty="0" smtClean="0">
                <a:solidFill>
                  <a:schemeClr val="tx1"/>
                </a:solidFill>
                <a:effectLst/>
                <a:latin typeface="+mn-lt"/>
                <a:ea typeface="+mn-ea"/>
                <a:cs typeface="+mn-cs"/>
              </a:rPr>
              <a:t>   forums, </a:t>
            </a:r>
          </a:p>
          <a:p>
            <a:r>
              <a:rPr lang="en-US" sz="1100" b="0" i="0" u="none" strike="noStrike" kern="1200" dirty="0" smtClean="0">
                <a:solidFill>
                  <a:schemeClr val="tx1"/>
                </a:solidFill>
                <a:effectLst/>
                <a:latin typeface="+mn-lt"/>
                <a:ea typeface="+mn-ea"/>
                <a:cs typeface="+mn-cs"/>
              </a:rPr>
              <a:t>   google, </a:t>
            </a:r>
          </a:p>
          <a:p>
            <a:r>
              <a:rPr lang="en-US" sz="1100" b="0" i="0" u="none" strike="noStrike" kern="1200" dirty="0" smtClean="0">
                <a:solidFill>
                  <a:schemeClr val="tx1"/>
                </a:solidFill>
                <a:effectLst/>
                <a:latin typeface="+mn-lt"/>
                <a:ea typeface="+mn-ea"/>
                <a:cs typeface="+mn-cs"/>
              </a:rPr>
              <a:t>   example programs,</a:t>
            </a:r>
          </a:p>
          <a:p>
            <a:r>
              <a:rPr lang="en-US" sz="1100" b="0" i="0" u="none" strike="noStrike" kern="1200" dirty="0" smtClean="0">
                <a:solidFill>
                  <a:schemeClr val="tx1"/>
                </a:solidFill>
                <a:effectLst/>
                <a:latin typeface="+mn-lt"/>
                <a:ea typeface="+mn-ea"/>
                <a:cs typeface="+mn-cs"/>
              </a:rPr>
              <a:t>   tutorials, </a:t>
            </a:r>
          </a:p>
          <a:p>
            <a:r>
              <a:rPr lang="en-US" sz="1100" b="0" i="0" u="none" strike="noStrike" kern="1200" dirty="0" smtClean="0">
                <a:solidFill>
                  <a:schemeClr val="tx1"/>
                </a:solidFill>
                <a:effectLst/>
                <a:latin typeface="+mn-lt"/>
                <a:ea typeface="+mn-ea"/>
                <a:cs typeface="+mn-cs"/>
              </a:rPr>
              <a:t>   blogs, </a:t>
            </a:r>
          </a:p>
          <a:p>
            <a:r>
              <a:rPr lang="en-US" sz="1100" b="0" i="0" u="none" strike="noStrike" kern="1200" dirty="0" smtClean="0">
                <a:solidFill>
                  <a:schemeClr val="tx1"/>
                </a:solidFill>
                <a:effectLst/>
                <a:latin typeface="+mn-lt"/>
                <a:ea typeface="+mn-ea"/>
                <a:cs typeface="+mn-cs"/>
              </a:rPr>
              <a:t>   conversations, </a:t>
            </a:r>
          </a:p>
          <a:p>
            <a:r>
              <a:rPr lang="en-US" sz="1100" b="0" i="0" u="none" strike="noStrike" kern="1200" dirty="0" smtClean="0">
                <a:solidFill>
                  <a:schemeClr val="tx1"/>
                </a:solidFill>
                <a:effectLst/>
                <a:latin typeface="+mn-lt"/>
                <a:ea typeface="+mn-ea"/>
                <a:cs typeface="+mn-cs"/>
              </a:rPr>
              <a:t>   etc..</a:t>
            </a:r>
          </a:p>
          <a:p>
            <a:r>
              <a:rPr lang="en-US" sz="1100" b="0" i="0" u="none" strike="noStrike" kern="1200" dirty="0" smtClean="0">
                <a:solidFill>
                  <a:schemeClr val="tx1"/>
                </a:solidFill>
                <a:effectLst/>
                <a:latin typeface="+mn-lt"/>
                <a:ea typeface="+mn-ea"/>
                <a:cs typeface="+mn-cs"/>
              </a:rPr>
              <a:t>I’ve almost never written a program without looking something up. Often, I look TONS of things up. It’s part of programming.</a:t>
            </a:r>
            <a:r>
              <a:rPr lang="en-US" sz="1100" b="0" i="0" u="none" strike="noStrike" kern="1200" baseline="0" dirty="0" smtClean="0">
                <a:solidFill>
                  <a:schemeClr val="tx1"/>
                </a:solidFill>
                <a:effectLst/>
                <a:latin typeface="+mn-lt"/>
                <a:ea typeface="+mn-ea"/>
                <a:cs typeface="+mn-cs"/>
              </a:rPr>
              <a:t> </a:t>
            </a:r>
            <a:endParaRPr lang="en-US" dirty="0"/>
          </a:p>
        </p:txBody>
      </p:sp>
    </p:spTree>
    <p:extLst>
      <p:ext uri="{BB962C8B-B14F-4D97-AF65-F5344CB8AC3E}">
        <p14:creationId xmlns:p14="http://schemas.microsoft.com/office/powerpoint/2010/main" val="12642487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Angry Birds</a:t>
            </a:r>
            <a:endParaRPr lang="en-US" dirty="0"/>
          </a:p>
        </p:txBody>
      </p:sp>
    </p:spTree>
    <p:extLst>
      <p:ext uri="{BB962C8B-B14F-4D97-AF65-F5344CB8AC3E}">
        <p14:creationId xmlns:p14="http://schemas.microsoft.com/office/powerpoint/2010/main" val="9682598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Infinity Blade</a:t>
            </a:r>
            <a:endParaRPr lang="en-US" dirty="0"/>
          </a:p>
        </p:txBody>
      </p:sp>
    </p:spTree>
    <p:extLst>
      <p:ext uri="{BB962C8B-B14F-4D97-AF65-F5344CB8AC3E}">
        <p14:creationId xmlns:p14="http://schemas.microsoft.com/office/powerpoint/2010/main" val="20591510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Facebook</a:t>
            </a:r>
            <a:endParaRPr lang="en-US" dirty="0"/>
          </a:p>
        </p:txBody>
      </p:sp>
    </p:spTree>
    <p:extLst>
      <p:ext uri="{BB962C8B-B14F-4D97-AF65-F5344CB8AC3E}">
        <p14:creationId xmlns:p14="http://schemas.microsoft.com/office/powerpoint/2010/main" val="1724912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Instagram</a:t>
            </a:r>
          </a:p>
          <a:p>
            <a:endParaRPr lang="en-US" dirty="0" smtClean="0"/>
          </a:p>
          <a:p>
            <a:r>
              <a:rPr lang="en-US" dirty="0" smtClean="0"/>
              <a:t>These are all made by programmers!</a:t>
            </a:r>
          </a:p>
        </p:txBody>
      </p:sp>
    </p:spTree>
    <p:extLst>
      <p:ext uri="{BB962C8B-B14F-4D97-AF65-F5344CB8AC3E}">
        <p14:creationId xmlns:p14="http://schemas.microsoft.com/office/powerpoint/2010/main" val="2004574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05978"/>
            <a:ext cx="8229600"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5" name="Shape 15"/>
          <p:cNvSpPr txBox="1">
            <a:spLocks noGrp="1"/>
          </p:cNvSpPr>
          <p:nvPr>
            <p:ph type="body" idx="1"/>
          </p:nvPr>
        </p:nvSpPr>
        <p:spPr>
          <a:xfrm>
            <a:off x="457200" y="1200150"/>
            <a:ext cx="8229600" cy="3725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6" name="Shape 16"/>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Caption">
    <p:spTree>
      <p:nvGrpSpPr>
        <p:cNvPr id="1" name="Shape 25"/>
        <p:cNvGrpSpPr/>
        <p:nvPr/>
      </p:nvGrpSpPr>
      <p:grpSpPr>
        <a:xfrm>
          <a:off x="0" y="0"/>
          <a:ext cx="0" cy="0"/>
          <a:chOff x="0" y="0"/>
          <a:chExt cx="0" cy="0"/>
        </a:xfrm>
      </p:grpSpPr>
      <p:sp>
        <p:nvSpPr>
          <p:cNvPr id="26" name="Shape 26"/>
          <p:cNvSpPr txBox="1">
            <a:spLocks noGrp="1"/>
          </p:cNvSpPr>
          <p:nvPr>
            <p:ph type="body" idx="1"/>
          </p:nvPr>
        </p:nvSpPr>
        <p:spPr>
          <a:xfrm>
            <a:off x="457200" y="4406309"/>
            <a:ext cx="8229600" cy="519599"/>
          </a:xfrm>
          <a:prstGeom prst="rect">
            <a:avLst/>
          </a:prstGeom>
        </p:spPr>
        <p:txBody>
          <a:bodyPr lIns="91425" tIns="91425" rIns="91425" bIns="91425" anchor="t" anchorCtr="0"/>
          <a:lstStyle>
            <a:lvl1pPr lvl="0" algn="ctr">
              <a:spcBef>
                <a:spcPts val="0"/>
              </a:spcBef>
              <a:buClr>
                <a:schemeClr val="dk1"/>
              </a:buClr>
              <a:buSzPct val="100000"/>
              <a:buNone/>
              <a:defRPr sz="1800">
                <a:solidFill>
                  <a:schemeClr val="dk1"/>
                </a:solidFill>
              </a:defRPr>
            </a:lvl1pPr>
          </a:lstStyle>
          <a:p>
            <a:endParaRPr/>
          </a:p>
        </p:txBody>
      </p:sp>
      <p:sp>
        <p:nvSpPr>
          <p:cNvPr id="27" name="Shape 27"/>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8"/>
        <p:cNvGrpSpPr/>
        <p:nvPr/>
      </p:nvGrpSpPr>
      <p:grpSpPr>
        <a:xfrm>
          <a:off x="0" y="0"/>
          <a:ext cx="0" cy="0"/>
          <a:chOff x="0" y="0"/>
          <a:chExt cx="0" cy="0"/>
        </a:xfrm>
      </p:grpSpPr>
      <p:sp>
        <p:nvSpPr>
          <p:cNvPr id="29" name="Shape 29"/>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30000">
              <a:schemeClr val="lt1"/>
            </a:gs>
            <a:gs pos="100000">
              <a:schemeClr val="lt2"/>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lvl="0">
              <a:spcBef>
                <a:spcPts val="0"/>
              </a:spcBef>
              <a:buClr>
                <a:schemeClr val="dk1"/>
              </a:buClr>
              <a:buSzPct val="100000"/>
              <a:buNone/>
              <a:defRPr sz="3600" b="1">
                <a:solidFill>
                  <a:schemeClr val="dk1"/>
                </a:solidFill>
              </a:defRPr>
            </a:lvl1pPr>
            <a:lvl2pPr lvl="1">
              <a:spcBef>
                <a:spcPts val="0"/>
              </a:spcBef>
              <a:buClr>
                <a:schemeClr val="dk1"/>
              </a:buClr>
              <a:buSzPct val="100000"/>
              <a:buNone/>
              <a:defRPr sz="3600" b="1">
                <a:solidFill>
                  <a:schemeClr val="dk1"/>
                </a:solidFill>
              </a:defRPr>
            </a:lvl2pPr>
            <a:lvl3pPr lvl="2">
              <a:spcBef>
                <a:spcPts val="0"/>
              </a:spcBef>
              <a:buClr>
                <a:schemeClr val="dk1"/>
              </a:buClr>
              <a:buSzPct val="100000"/>
              <a:buNone/>
              <a:defRPr sz="3600" b="1">
                <a:solidFill>
                  <a:schemeClr val="dk1"/>
                </a:solidFill>
              </a:defRPr>
            </a:lvl3pPr>
            <a:lvl4pPr lvl="3">
              <a:spcBef>
                <a:spcPts val="0"/>
              </a:spcBef>
              <a:buClr>
                <a:schemeClr val="dk1"/>
              </a:buClr>
              <a:buSzPct val="100000"/>
              <a:buNone/>
              <a:defRPr sz="3600" b="1">
                <a:solidFill>
                  <a:schemeClr val="dk1"/>
                </a:solidFill>
              </a:defRPr>
            </a:lvl4pPr>
            <a:lvl5pPr lvl="4">
              <a:spcBef>
                <a:spcPts val="0"/>
              </a:spcBef>
              <a:buClr>
                <a:schemeClr val="dk1"/>
              </a:buClr>
              <a:buSzPct val="100000"/>
              <a:buNone/>
              <a:defRPr sz="3600" b="1">
                <a:solidFill>
                  <a:schemeClr val="dk1"/>
                </a:solidFill>
              </a:defRPr>
            </a:lvl5pPr>
            <a:lvl6pPr lvl="5">
              <a:spcBef>
                <a:spcPts val="0"/>
              </a:spcBef>
              <a:buClr>
                <a:schemeClr val="dk1"/>
              </a:buClr>
              <a:buSzPct val="100000"/>
              <a:buNone/>
              <a:defRPr sz="3600" b="1">
                <a:solidFill>
                  <a:schemeClr val="dk1"/>
                </a:solidFill>
              </a:defRPr>
            </a:lvl6pPr>
            <a:lvl7pPr lvl="6">
              <a:spcBef>
                <a:spcPts val="0"/>
              </a:spcBef>
              <a:buClr>
                <a:schemeClr val="dk1"/>
              </a:buClr>
              <a:buSzPct val="100000"/>
              <a:buNone/>
              <a:defRPr sz="3600" b="1">
                <a:solidFill>
                  <a:schemeClr val="dk1"/>
                </a:solidFill>
              </a:defRPr>
            </a:lvl7pPr>
            <a:lvl8pPr lvl="7">
              <a:spcBef>
                <a:spcPts val="0"/>
              </a:spcBef>
              <a:buClr>
                <a:schemeClr val="dk1"/>
              </a:buClr>
              <a:buSzPct val="100000"/>
              <a:buNone/>
              <a:defRPr sz="3600" b="1">
                <a:solidFill>
                  <a:schemeClr val="dk1"/>
                </a:solidFill>
              </a:defRPr>
            </a:lvl8pPr>
            <a:lvl9pPr lvl="8">
              <a:spcBef>
                <a:spcPts val="0"/>
              </a:spcBef>
              <a:buClr>
                <a:schemeClr val="dk1"/>
              </a:buClr>
              <a:buSzPct val="100000"/>
              <a:buNone/>
              <a:defRPr sz="3600" b="1">
                <a:solidFill>
                  <a:schemeClr val="dk1"/>
                </a:solidFill>
              </a:defRPr>
            </a:lvl9pPr>
          </a:lstStyle>
          <a:p>
            <a:endParaRPr/>
          </a:p>
        </p:txBody>
      </p:sp>
      <p:sp>
        <p:nvSpPr>
          <p:cNvPr id="7" name="Shape 7"/>
          <p:cNvSpPr txBox="1">
            <a:spLocks noGrp="1"/>
          </p:cNvSpPr>
          <p:nvPr>
            <p:ph type="body" idx="1"/>
          </p:nvPr>
        </p:nvSpPr>
        <p:spPr>
          <a:xfrm>
            <a:off x="457200" y="1200150"/>
            <a:ext cx="8229600" cy="3725699"/>
          </a:xfrm>
          <a:prstGeom prst="rect">
            <a:avLst/>
          </a:prstGeom>
          <a:noFill/>
          <a:ln>
            <a:noFill/>
          </a:ln>
        </p:spPr>
        <p:txBody>
          <a:bodyPr lIns="91425" tIns="91425" rIns="91425" bIns="91425" anchor="t" anchorCtr="0"/>
          <a:lstStyle>
            <a:lvl1pPr lvl="0">
              <a:spcBef>
                <a:spcPts val="600"/>
              </a:spcBef>
              <a:buSzPct val="100000"/>
              <a:defRPr sz="3000"/>
            </a:lvl1pPr>
            <a:lvl2pPr lvl="1">
              <a:spcBef>
                <a:spcPts val="480"/>
              </a:spcBef>
              <a:buSzPct val="100000"/>
              <a:defRPr sz="2400"/>
            </a:lvl2pPr>
            <a:lvl3pPr lvl="2">
              <a:spcBef>
                <a:spcPts val="480"/>
              </a:spcBef>
              <a:buSzPct val="100000"/>
              <a:defRPr sz="2400"/>
            </a:lvl3pPr>
            <a:lvl4pPr lvl="3">
              <a:spcBef>
                <a:spcPts val="360"/>
              </a:spcBef>
              <a:buSzPct val="100000"/>
              <a:defRPr sz="1800"/>
            </a:lvl4pPr>
            <a:lvl5pPr lvl="4">
              <a:spcBef>
                <a:spcPts val="360"/>
              </a:spcBef>
              <a:buSzPct val="100000"/>
              <a:defRPr sz="1800"/>
            </a:lvl5pPr>
            <a:lvl6pPr lvl="5">
              <a:spcBef>
                <a:spcPts val="360"/>
              </a:spcBef>
              <a:buSzPct val="100000"/>
              <a:defRPr sz="1800"/>
            </a:lvl6pPr>
            <a:lvl7pPr lvl="6">
              <a:spcBef>
                <a:spcPts val="360"/>
              </a:spcBef>
              <a:buSzPct val="100000"/>
              <a:defRPr sz="1800"/>
            </a:lvl7pPr>
            <a:lvl8pPr lvl="7">
              <a:spcBef>
                <a:spcPts val="360"/>
              </a:spcBef>
              <a:buSzPct val="100000"/>
              <a:defRPr sz="1800"/>
            </a:lvl8pPr>
            <a:lvl9pPr lvl="8">
              <a:spcBef>
                <a:spcPts val="360"/>
              </a:spcBef>
              <a:buSzPct val="100000"/>
              <a:defRPr sz="1800"/>
            </a:lvl9pPr>
          </a:lstStyle>
          <a:p>
            <a:endParaRPr/>
          </a:p>
        </p:txBody>
      </p:sp>
      <p:sp>
        <p:nvSpPr>
          <p:cNvPr id="8" name="Shape 8"/>
          <p:cNvSpPr txBox="1">
            <a:spLocks noGrp="1"/>
          </p:cNvSpPr>
          <p:nvPr>
            <p:ph type="sldNum" idx="12"/>
          </p:nvPr>
        </p:nvSpPr>
        <p:spPr>
          <a:xfrm>
            <a:off x="8556791" y="4749850"/>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300">
                <a:solidFill>
                  <a:schemeClr val="dk1"/>
                </a:solidFill>
              </a:rPr>
              <a:t>‹#›</a:t>
            </a:fld>
            <a:endParaRPr lang="en" sz="1300">
              <a:solidFill>
                <a:schemeClr val="dk1"/>
              </a:solidFill>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3"/>
        <p:cNvGrpSpPr/>
        <p:nvPr/>
      </p:nvGrpSpPr>
      <p:grpSpPr>
        <a:xfrm>
          <a:off x="0" y="0"/>
          <a:ext cx="0" cy="0"/>
          <a:chOff x="0" y="0"/>
          <a:chExt cx="0" cy="0"/>
        </a:xfrm>
      </p:grpSpPr>
      <p:sp>
        <p:nvSpPr>
          <p:cNvPr id="34" name="Shape 34"/>
          <p:cNvSpPr/>
          <p:nvPr/>
        </p:nvSpPr>
        <p:spPr>
          <a:xfrm>
            <a:off x="0" y="3764700"/>
            <a:ext cx="9144000" cy="1378800"/>
          </a:xfrm>
          <a:prstGeom prst="rect">
            <a:avLst/>
          </a:prstGeom>
          <a:solidFill>
            <a:srgbClr val="EE6791"/>
          </a:solidFill>
          <a:ln w="19050" cap="flat" cmpd="sng">
            <a:solidFill>
              <a:schemeClr val="lt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5524" y="3825400"/>
            <a:ext cx="1268750" cy="1268750"/>
          </a:xfrm>
          <a:prstGeom prst="rect">
            <a:avLst/>
          </a:prstGeom>
        </p:spPr>
      </p:pic>
      <p:sp>
        <p:nvSpPr>
          <p:cNvPr id="5" name="Text Placeholder 2"/>
          <p:cNvSpPr>
            <a:spLocks noGrp="1"/>
          </p:cNvSpPr>
          <p:nvPr>
            <p:ph type="body" idx="1"/>
          </p:nvPr>
        </p:nvSpPr>
        <p:spPr>
          <a:xfrm>
            <a:off x="521854" y="1980906"/>
            <a:ext cx="8229600" cy="1477818"/>
          </a:xfrm>
        </p:spPr>
        <p:txBody>
          <a:bodyPr/>
          <a:lstStyle/>
          <a:p>
            <a:pPr marL="457200" marR="0" lvl="0" indent="-457200" algn="ctr" defTabSz="914400" eaLnBrk="1" fontAlgn="auto" latinLnBrk="0" hangingPunct="1">
              <a:lnSpc>
                <a:spcPct val="100000"/>
              </a:lnSpc>
              <a:spcBef>
                <a:spcPts val="0"/>
              </a:spcBef>
              <a:spcAft>
                <a:spcPts val="0"/>
              </a:spcAft>
              <a:buClrTx/>
              <a:buSzTx/>
              <a:buFont typeface="Arial" charset="0"/>
              <a:buNone/>
              <a:tabLst/>
              <a:defRPr/>
            </a:pPr>
            <a:r>
              <a:rPr lang="en-US" sz="2400" b="1" dirty="0" smtClean="0">
                <a:solidFill>
                  <a:srgbClr val="EE6791"/>
                </a:solidFill>
              </a:rPr>
              <a:t>While you’re waiting, check out the “Programmer Scavenger Hunt” handout!!</a:t>
            </a:r>
            <a:endParaRPr lang="en-US" sz="2400" b="1" dirty="0">
              <a:solidFill>
                <a:srgbClr val="EE6791"/>
              </a:solidFill>
            </a:endParaRPr>
          </a:p>
        </p:txBody>
      </p:sp>
      <p:sp>
        <p:nvSpPr>
          <p:cNvPr id="6" name="Shape 36"/>
          <p:cNvSpPr txBox="1"/>
          <p:nvPr/>
        </p:nvSpPr>
        <p:spPr>
          <a:xfrm>
            <a:off x="129310" y="983746"/>
            <a:ext cx="9014688" cy="1166068"/>
          </a:xfrm>
          <a:prstGeom prst="rect">
            <a:avLst/>
          </a:prstGeom>
          <a:noFill/>
          <a:ln>
            <a:noFill/>
          </a:ln>
        </p:spPr>
        <p:txBody>
          <a:bodyPr lIns="91425" tIns="91425" rIns="91425" bIns="91425" anchor="t" anchorCtr="0">
            <a:noAutofit/>
          </a:bodyPr>
          <a:lstStyle/>
          <a:p>
            <a:pPr lvl="0" algn="ctr" rtl="0">
              <a:spcBef>
                <a:spcPts val="0"/>
              </a:spcBef>
              <a:buNone/>
            </a:pPr>
            <a:r>
              <a:rPr lang="en-US" sz="4800" b="1" dirty="0" smtClean="0">
                <a:solidFill>
                  <a:srgbClr val="666666"/>
                </a:solidFill>
                <a:latin typeface="Calibri"/>
                <a:ea typeface="Calibri"/>
                <a:cs typeface="Calibri"/>
                <a:sym typeface="Calibri"/>
              </a:rPr>
              <a:t>Computer Programming With C++!</a:t>
            </a:r>
            <a:endParaRPr lang="en" sz="4800" b="1" dirty="0">
              <a:solidFill>
                <a:srgbClr val="666666"/>
              </a:solidFill>
              <a:latin typeface="Calibri"/>
              <a:ea typeface="Calibri"/>
              <a:cs typeface="Calibri"/>
              <a:sym typeface="Calibri"/>
            </a:endParaRPr>
          </a:p>
        </p:txBody>
      </p:sp>
    </p:spTree>
    <p:extLst>
      <p:ext uri="{BB962C8B-B14F-4D97-AF65-F5344CB8AC3E}">
        <p14:creationId xmlns:p14="http://schemas.microsoft.com/office/powerpoint/2010/main" val="13658699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Programing</a:t>
            </a:r>
            <a:endParaRPr lang="en-US" dirty="0"/>
          </a:p>
        </p:txBody>
      </p:sp>
      <p:sp>
        <p:nvSpPr>
          <p:cNvPr id="3" name="Text Placeholder 2"/>
          <p:cNvSpPr>
            <a:spLocks noGrp="1"/>
          </p:cNvSpPr>
          <p:nvPr>
            <p:ph type="body" idx="1"/>
          </p:nvPr>
        </p:nvSpPr>
        <p:spPr/>
        <p:txBody>
          <a:bodyPr/>
          <a:lstStyle/>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dirty="0" smtClean="0"/>
              <a:t>Instructions for the computer</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dirty="0" smtClean="0"/>
              <a:t>Build applications/software</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dirty="0" smtClean="0"/>
              <a:t>Learn as you go</a:t>
            </a:r>
          </a:p>
        </p:txBody>
      </p:sp>
    </p:spTree>
    <p:extLst>
      <p:ext uri="{BB962C8B-B14F-4D97-AF65-F5344CB8AC3E}">
        <p14:creationId xmlns:p14="http://schemas.microsoft.com/office/powerpoint/2010/main" val="15712128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a:t>
            </a:r>
            <a:endParaRPr lang="en-US" dirty="0"/>
          </a:p>
        </p:txBody>
      </p:sp>
      <p:sp>
        <p:nvSpPr>
          <p:cNvPr id="3" name="Text Placeholder 2"/>
          <p:cNvSpPr>
            <a:spLocks noGrp="1"/>
          </p:cNvSpPr>
          <p:nvPr>
            <p:ph type="body" idx="1"/>
          </p:nvPr>
        </p:nvSpPr>
        <p:spPr/>
        <p:txBody>
          <a:bodyPr/>
          <a:lstStyle/>
          <a:p>
            <a:pPr marL="457200" indent="-457200">
              <a:buFont typeface="Arial" charset="0"/>
              <a:buChar char="•"/>
            </a:pPr>
            <a:r>
              <a:rPr lang="en-US" dirty="0" smtClean="0"/>
              <a:t>Comments</a:t>
            </a:r>
          </a:p>
          <a:p>
            <a:pPr marL="457200" indent="-457200">
              <a:buFont typeface="Arial" charset="0"/>
              <a:buChar char="•"/>
            </a:pPr>
            <a:r>
              <a:rPr lang="en-US" dirty="0" smtClean="0"/>
              <a:t>Console output</a:t>
            </a:r>
          </a:p>
          <a:p>
            <a:pPr marL="457200" indent="-457200">
              <a:buFont typeface="Arial" charset="0"/>
              <a:buChar char="•"/>
            </a:pPr>
            <a:r>
              <a:rPr lang="en-US" dirty="0" smtClean="0"/>
              <a:t>Variables</a:t>
            </a:r>
          </a:p>
          <a:p>
            <a:pPr marL="457200" indent="-457200">
              <a:buFont typeface="Arial" charset="0"/>
              <a:buChar char="•"/>
            </a:pPr>
            <a:r>
              <a:rPr lang="en-US" dirty="0" smtClean="0"/>
              <a:t>User input</a:t>
            </a:r>
          </a:p>
          <a:p>
            <a:pPr marL="457200" indent="-457200">
              <a:buFont typeface="Arial" charset="0"/>
              <a:buChar char="•"/>
            </a:pPr>
            <a:r>
              <a:rPr lang="en-US" dirty="0" smtClean="0"/>
              <a:t>Simple math</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7217" y="1063378"/>
            <a:ext cx="4469583" cy="2979722"/>
          </a:xfrm>
          <a:prstGeom prst="rect">
            <a:avLst/>
          </a:prstGeom>
        </p:spPr>
      </p:pic>
      <p:sp>
        <p:nvSpPr>
          <p:cNvPr id="5" name="TextBox 4"/>
          <p:cNvSpPr txBox="1"/>
          <p:nvPr/>
        </p:nvSpPr>
        <p:spPr>
          <a:xfrm>
            <a:off x="7556414" y="4059923"/>
            <a:ext cx="1130386" cy="276999"/>
          </a:xfrm>
          <a:prstGeom prst="rect">
            <a:avLst/>
          </a:prstGeom>
          <a:noFill/>
        </p:spPr>
        <p:txBody>
          <a:bodyPr wrap="square" rtlCol="0">
            <a:spAutoFit/>
          </a:bodyPr>
          <a:lstStyle/>
          <a:p>
            <a:r>
              <a:rPr lang="en-US" sz="1200" dirty="0" err="1"/>
              <a:t>u</a:t>
            </a:r>
            <a:r>
              <a:rPr lang="en-US" sz="1200" dirty="0" err="1" smtClean="0"/>
              <a:t>nsplash.com</a:t>
            </a:r>
            <a:endParaRPr lang="en-US" sz="1200" dirty="0"/>
          </a:p>
        </p:txBody>
      </p:sp>
    </p:spTree>
    <p:extLst>
      <p:ext uri="{BB962C8B-B14F-4D97-AF65-F5344CB8AC3E}">
        <p14:creationId xmlns:p14="http://schemas.microsoft.com/office/powerpoint/2010/main" val="9377373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Comments</a:t>
            </a:r>
            <a:endParaRPr lang="en-US" dirty="0"/>
          </a:p>
        </p:txBody>
      </p:sp>
      <p:sp>
        <p:nvSpPr>
          <p:cNvPr id="3" name="Text Placeholder 2"/>
          <p:cNvSpPr>
            <a:spLocks noGrp="1"/>
          </p:cNvSpPr>
          <p:nvPr>
            <p:ph type="body" idx="1"/>
          </p:nvPr>
        </p:nvSpPr>
        <p:spPr/>
        <p:txBody>
          <a:bodyPr/>
          <a:lstStyle/>
          <a:p>
            <a:r>
              <a:rPr lang="en-US" sz="1800" dirty="0">
                <a:solidFill>
                  <a:srgbClr val="00B050"/>
                </a:solidFill>
              </a:rPr>
              <a:t>//This is a comment! Any text written after the two forward slashes (//) </a:t>
            </a:r>
          </a:p>
          <a:p>
            <a:r>
              <a:rPr lang="en-US" sz="1800" dirty="0">
                <a:solidFill>
                  <a:srgbClr val="00B050"/>
                </a:solidFill>
              </a:rPr>
              <a:t>//will be ignored by the compiler.</a:t>
            </a:r>
          </a:p>
          <a:p>
            <a:endParaRPr lang="en-US" sz="1800" dirty="0">
              <a:solidFill>
                <a:srgbClr val="00B050"/>
              </a:solidFill>
            </a:endParaRPr>
          </a:p>
          <a:p>
            <a:r>
              <a:rPr lang="en-US" sz="1800" dirty="0">
                <a:solidFill>
                  <a:srgbClr val="00B050"/>
                </a:solidFill>
              </a:rPr>
              <a:t>//Comments are used to describe what the program does to people reading the code.</a:t>
            </a:r>
          </a:p>
          <a:p>
            <a:endParaRPr lang="en-US" sz="1800" dirty="0">
              <a:solidFill>
                <a:srgbClr val="00B050"/>
              </a:solidFill>
            </a:endParaRPr>
          </a:p>
          <a:p>
            <a:r>
              <a:rPr lang="en-US" sz="1800" dirty="0">
                <a:solidFill>
                  <a:srgbClr val="00B050"/>
                </a:solidFill>
              </a:rPr>
              <a:t>//Try writing a comment at the top of your code that contains </a:t>
            </a:r>
          </a:p>
          <a:p>
            <a:r>
              <a:rPr lang="en-US" sz="1800" dirty="0">
                <a:solidFill>
                  <a:srgbClr val="00B050"/>
                </a:solidFill>
              </a:rPr>
              <a:t>//your name, today's date, and the name of this program ("Hello World").</a:t>
            </a:r>
          </a:p>
          <a:p>
            <a:endParaRPr lang="en-US" dirty="0"/>
          </a:p>
        </p:txBody>
      </p:sp>
    </p:spTree>
    <p:extLst>
      <p:ext uri="{BB962C8B-B14F-4D97-AF65-F5344CB8AC3E}">
        <p14:creationId xmlns:p14="http://schemas.microsoft.com/office/powerpoint/2010/main" val="9247616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1.1: Hello World</a:t>
            </a:r>
          </a:p>
        </p:txBody>
      </p:sp>
      <p:sp>
        <p:nvSpPr>
          <p:cNvPr id="3" name="Text Placeholder 2"/>
          <p:cNvSpPr>
            <a:spLocks noGrp="1"/>
          </p:cNvSpPr>
          <p:nvPr>
            <p:ph type="body" idx="1"/>
          </p:nvPr>
        </p:nvSpPr>
        <p:spPr/>
        <p:txBody>
          <a:bodyPr/>
          <a:lstStyle/>
          <a:p>
            <a:pPr>
              <a:tabLst>
                <a:tab pos="344805" algn="l"/>
              </a:tabLst>
            </a:pPr>
            <a:r>
              <a:rPr lang="en-US" sz="1800" dirty="0">
                <a:solidFill>
                  <a:srgbClr val="643820"/>
                </a:solidFill>
                <a:latin typeface="Menlo" charset="0"/>
                <a:ea typeface="Calibri" charset="0"/>
                <a:cs typeface="Times New Roman" charset="0"/>
              </a:rPr>
              <a:t>#include </a:t>
            </a:r>
            <a:r>
              <a:rPr lang="en-US" sz="1800" dirty="0">
                <a:solidFill>
                  <a:srgbClr val="C41A16"/>
                </a:solidFill>
                <a:latin typeface="Menlo" charset="0"/>
                <a:ea typeface="Calibri" charset="0"/>
                <a:cs typeface="Times New Roman" charset="0"/>
              </a:rPr>
              <a:t>&lt;</a:t>
            </a:r>
            <a:r>
              <a:rPr lang="en-US" sz="1800" dirty="0" err="1">
                <a:solidFill>
                  <a:srgbClr val="C41A16"/>
                </a:solidFill>
                <a:latin typeface="Menlo" charset="0"/>
                <a:ea typeface="Calibri" charset="0"/>
                <a:cs typeface="Times New Roman" charset="0"/>
              </a:rPr>
              <a:t>iostream</a:t>
            </a:r>
            <a:r>
              <a:rPr lang="en-US" sz="1800" dirty="0">
                <a:solidFill>
                  <a:srgbClr val="C41A16"/>
                </a:solidFill>
                <a:latin typeface="Menlo" charset="0"/>
                <a:ea typeface="Calibri" charset="0"/>
                <a:cs typeface="Times New Roman" charset="0"/>
              </a:rPr>
              <a:t>&gt;</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solidFill>
                  <a:srgbClr val="AA0D91"/>
                </a:solidFill>
                <a:latin typeface="Menlo" charset="0"/>
                <a:ea typeface="Calibri" charset="0"/>
                <a:cs typeface="Times New Roman" charset="0"/>
              </a:rPr>
              <a:t>using</a:t>
            </a:r>
            <a:r>
              <a:rPr lang="en-US" sz="1800" dirty="0">
                <a:latin typeface="Menlo" charset="0"/>
                <a:ea typeface="Calibri" charset="0"/>
                <a:cs typeface="Times New Roman" charset="0"/>
              </a:rPr>
              <a:t> </a:t>
            </a:r>
            <a:r>
              <a:rPr lang="en-US" sz="1800" dirty="0">
                <a:solidFill>
                  <a:srgbClr val="AA0D91"/>
                </a:solidFill>
                <a:latin typeface="Menlo" charset="0"/>
                <a:ea typeface="Calibri" charset="0"/>
                <a:cs typeface="Times New Roman" charset="0"/>
              </a:rPr>
              <a:t>namespace</a:t>
            </a:r>
            <a:r>
              <a:rPr lang="en-US" sz="1800" dirty="0">
                <a:latin typeface="Menlo" charset="0"/>
                <a:ea typeface="Calibri" charset="0"/>
                <a:cs typeface="Times New Roman" charset="0"/>
              </a:rPr>
              <a:t> </a:t>
            </a:r>
            <a:r>
              <a:rPr lang="en-US" sz="1800" dirty="0" err="1">
                <a:solidFill>
                  <a:srgbClr val="5C2699"/>
                </a:solidFill>
                <a:latin typeface="Menlo" charset="0"/>
                <a:ea typeface="Calibri" charset="0"/>
                <a:cs typeface="Times New Roman" charset="0"/>
              </a:rPr>
              <a:t>std</a:t>
            </a:r>
            <a:r>
              <a:rPr lang="en-US" sz="1800" dirty="0">
                <a:latin typeface="Menlo" charset="0"/>
                <a:ea typeface="Calibri" charset="0"/>
                <a:cs typeface="Times New Roman" charset="0"/>
              </a:rPr>
              <a:t>;</a:t>
            </a:r>
            <a:endParaRPr lang="en-US" sz="2000" dirty="0">
              <a:latin typeface="Calibri" charset="0"/>
              <a:ea typeface="Calibri" charset="0"/>
              <a:cs typeface="Times New Roman" charset="0"/>
            </a:endParaRPr>
          </a:p>
          <a:p>
            <a:pPr>
              <a:tabLst>
                <a:tab pos="344805" algn="l"/>
              </a:tabLst>
            </a:pPr>
            <a:r>
              <a:rPr lang="en-US" sz="1800" dirty="0" smtClean="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err="1">
                <a:solidFill>
                  <a:srgbClr val="AA0D91"/>
                </a:solidFill>
                <a:latin typeface="Menlo" charset="0"/>
                <a:ea typeface="Calibri" charset="0"/>
                <a:cs typeface="Times New Roman" charset="0"/>
              </a:rPr>
              <a:t>int</a:t>
            </a:r>
            <a:r>
              <a:rPr lang="en-US" sz="1800" dirty="0">
                <a:latin typeface="Menlo" charset="0"/>
                <a:ea typeface="Calibri" charset="0"/>
                <a:cs typeface="Times New Roman" charset="0"/>
              </a:rPr>
              <a:t> main()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r>
              <a:rPr lang="en-US" sz="1800" dirty="0" err="1">
                <a:solidFill>
                  <a:srgbClr val="5C2699"/>
                </a:solidFill>
                <a:latin typeface="Menlo" charset="0"/>
                <a:ea typeface="Calibri" charset="0"/>
                <a:cs typeface="Times New Roman" charset="0"/>
              </a:rPr>
              <a:t>cout</a:t>
            </a:r>
            <a:r>
              <a:rPr lang="en-US" sz="1800" dirty="0">
                <a:latin typeface="Menlo" charset="0"/>
                <a:ea typeface="Calibri" charset="0"/>
                <a:cs typeface="Times New Roman" charset="0"/>
              </a:rPr>
              <a:t> &lt;&lt; </a:t>
            </a:r>
            <a:r>
              <a:rPr lang="en-US" sz="1800" dirty="0">
                <a:solidFill>
                  <a:srgbClr val="C41A16"/>
                </a:solidFill>
                <a:latin typeface="Menlo" charset="0"/>
                <a:ea typeface="Calibri" charset="0"/>
                <a:cs typeface="Times New Roman" charset="0"/>
              </a:rPr>
              <a:t>"Hello World"</a:t>
            </a:r>
            <a:r>
              <a:rPr lang="en-US" sz="1800" dirty="0">
                <a:latin typeface="Menlo" charset="0"/>
                <a:ea typeface="Calibri" charset="0"/>
                <a:cs typeface="Times New Roman" charset="0"/>
              </a:rPr>
              <a:t> &lt;&lt; </a:t>
            </a:r>
            <a:r>
              <a:rPr lang="en-US" sz="1800" dirty="0" err="1">
                <a:solidFill>
                  <a:srgbClr val="2E0D6E"/>
                </a:solidFill>
                <a:latin typeface="Menlo" charset="0"/>
                <a:ea typeface="Calibri" charset="0"/>
                <a:cs typeface="Times New Roman" charset="0"/>
              </a:rPr>
              <a:t>endl</a:t>
            </a:r>
            <a:r>
              <a:rPr lang="en-US" sz="1800" dirty="0">
                <a:latin typeface="Menlo" charset="0"/>
                <a:ea typeface="Calibri" charset="0"/>
                <a:cs typeface="Times New Roman" charset="0"/>
              </a:rPr>
              <a:t>;</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r>
              <a:rPr lang="en-US" sz="1800" dirty="0">
                <a:solidFill>
                  <a:srgbClr val="AA0D91"/>
                </a:solidFill>
                <a:latin typeface="Menlo" charset="0"/>
                <a:ea typeface="Calibri" charset="0"/>
                <a:cs typeface="Times New Roman" charset="0"/>
              </a:rPr>
              <a:t>return</a:t>
            </a:r>
            <a:r>
              <a:rPr lang="en-US" sz="1800" dirty="0">
                <a:latin typeface="Menlo" charset="0"/>
                <a:ea typeface="Calibri" charset="0"/>
                <a:cs typeface="Times New Roman" charset="0"/>
              </a:rPr>
              <a:t> </a:t>
            </a:r>
            <a:r>
              <a:rPr lang="en-US" sz="1800" dirty="0">
                <a:solidFill>
                  <a:srgbClr val="1C00CF"/>
                </a:solidFill>
                <a:latin typeface="Menlo" charset="0"/>
                <a:ea typeface="Calibri" charset="0"/>
                <a:cs typeface="Times New Roman" charset="0"/>
              </a:rPr>
              <a:t>0</a:t>
            </a:r>
            <a:r>
              <a:rPr lang="en-US" sz="1800" dirty="0">
                <a:latin typeface="Menlo" charset="0"/>
                <a:ea typeface="Calibri" charset="0"/>
                <a:cs typeface="Times New Roman" charset="0"/>
              </a:rPr>
              <a:t>;</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r>
              <a:rPr lang="en-US" sz="1800" dirty="0" smtClean="0">
                <a:latin typeface="Menlo" charset="0"/>
                <a:ea typeface="Calibri" charset="0"/>
                <a:cs typeface="Times New Roman" charset="0"/>
              </a:rPr>
              <a:t>}</a:t>
            </a:r>
            <a:endParaRPr lang="en-US" sz="2000" dirty="0">
              <a:latin typeface="Calibri" charset="0"/>
              <a:ea typeface="Calibri" charset="0"/>
              <a:cs typeface="Times New Roman" charset="0"/>
            </a:endParaRPr>
          </a:p>
        </p:txBody>
      </p:sp>
    </p:spTree>
    <p:extLst>
      <p:ext uri="{BB962C8B-B14F-4D97-AF65-F5344CB8AC3E}">
        <p14:creationId xmlns:p14="http://schemas.microsoft.com/office/powerpoint/2010/main" val="4208162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1.1: Hello World</a:t>
            </a:r>
          </a:p>
        </p:txBody>
      </p:sp>
      <p:sp>
        <p:nvSpPr>
          <p:cNvPr id="3" name="Text Placeholder 2"/>
          <p:cNvSpPr>
            <a:spLocks noGrp="1"/>
          </p:cNvSpPr>
          <p:nvPr>
            <p:ph type="body" idx="1"/>
          </p:nvPr>
        </p:nvSpPr>
        <p:spPr/>
        <p:txBody>
          <a:bodyPr/>
          <a:lstStyle/>
          <a:p>
            <a:endParaRPr lang="en-US" dirty="0" smtClean="0">
              <a:solidFill>
                <a:schemeClr val="tx1"/>
              </a:solidFill>
            </a:endParaRPr>
          </a:p>
          <a:p>
            <a:r>
              <a:rPr lang="en-US" dirty="0" smtClean="0">
                <a:solidFill>
                  <a:schemeClr val="tx1"/>
                </a:solidFill>
              </a:rPr>
              <a:t>Now make it say hello to you!</a:t>
            </a:r>
            <a:endParaRPr lang="en-US" dirty="0">
              <a:solidFill>
                <a:schemeClr val="tx1"/>
              </a:soli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856" y="3095217"/>
            <a:ext cx="1832843" cy="1832843"/>
          </a:xfrm>
          <a:prstGeom prst="rect">
            <a:avLst/>
          </a:prstGeom>
        </p:spPr>
      </p:pic>
    </p:spTree>
    <p:extLst>
      <p:ext uri="{BB962C8B-B14F-4D97-AF65-F5344CB8AC3E}">
        <p14:creationId xmlns:p14="http://schemas.microsoft.com/office/powerpoint/2010/main" val="14587779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Clean slate</a:t>
            </a:r>
            <a:endParaRPr lang="en-US" dirty="0"/>
          </a:p>
        </p:txBody>
      </p:sp>
      <p:sp>
        <p:nvSpPr>
          <p:cNvPr id="3" name="Text Placeholder 2"/>
          <p:cNvSpPr>
            <a:spLocks noGrp="1"/>
          </p:cNvSpPr>
          <p:nvPr>
            <p:ph type="body" idx="1"/>
          </p:nvPr>
        </p:nvSpPr>
        <p:spPr/>
        <p:txBody>
          <a:bodyPr/>
          <a:lstStyle/>
          <a:p>
            <a:pPr>
              <a:tabLst>
                <a:tab pos="344805" algn="l"/>
              </a:tabLst>
            </a:pPr>
            <a:r>
              <a:rPr lang="en-US" sz="1800" dirty="0">
                <a:solidFill>
                  <a:srgbClr val="643820"/>
                </a:solidFill>
                <a:latin typeface="Menlo" charset="0"/>
                <a:ea typeface="Calibri" charset="0"/>
                <a:cs typeface="Times New Roman" charset="0"/>
              </a:rPr>
              <a:t>#include </a:t>
            </a:r>
            <a:r>
              <a:rPr lang="en-US" sz="1800" dirty="0">
                <a:solidFill>
                  <a:srgbClr val="C41A16"/>
                </a:solidFill>
                <a:latin typeface="Menlo" charset="0"/>
                <a:ea typeface="Calibri" charset="0"/>
                <a:cs typeface="Times New Roman" charset="0"/>
              </a:rPr>
              <a:t>&lt;</a:t>
            </a:r>
            <a:r>
              <a:rPr lang="en-US" sz="1800" dirty="0" err="1">
                <a:solidFill>
                  <a:srgbClr val="C41A16"/>
                </a:solidFill>
                <a:latin typeface="Menlo" charset="0"/>
                <a:ea typeface="Calibri" charset="0"/>
                <a:cs typeface="Times New Roman" charset="0"/>
              </a:rPr>
              <a:t>iostream</a:t>
            </a:r>
            <a:r>
              <a:rPr lang="en-US" sz="1800" dirty="0">
                <a:solidFill>
                  <a:srgbClr val="C41A16"/>
                </a:solidFill>
                <a:latin typeface="Menlo" charset="0"/>
                <a:ea typeface="Calibri" charset="0"/>
                <a:cs typeface="Times New Roman" charset="0"/>
              </a:rPr>
              <a:t>&gt;</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solidFill>
                  <a:srgbClr val="AA0D91"/>
                </a:solidFill>
                <a:latin typeface="Menlo" charset="0"/>
                <a:ea typeface="Calibri" charset="0"/>
                <a:cs typeface="Times New Roman" charset="0"/>
              </a:rPr>
              <a:t>using</a:t>
            </a:r>
            <a:r>
              <a:rPr lang="en-US" sz="1800" dirty="0">
                <a:latin typeface="Menlo" charset="0"/>
                <a:ea typeface="Calibri" charset="0"/>
                <a:cs typeface="Times New Roman" charset="0"/>
              </a:rPr>
              <a:t> </a:t>
            </a:r>
            <a:r>
              <a:rPr lang="en-US" sz="1800" dirty="0">
                <a:solidFill>
                  <a:srgbClr val="AA0D91"/>
                </a:solidFill>
                <a:latin typeface="Menlo" charset="0"/>
                <a:ea typeface="Calibri" charset="0"/>
                <a:cs typeface="Times New Roman" charset="0"/>
              </a:rPr>
              <a:t>namespace</a:t>
            </a:r>
            <a:r>
              <a:rPr lang="en-US" sz="1800" dirty="0">
                <a:latin typeface="Menlo" charset="0"/>
                <a:ea typeface="Calibri" charset="0"/>
                <a:cs typeface="Times New Roman" charset="0"/>
              </a:rPr>
              <a:t> </a:t>
            </a:r>
            <a:r>
              <a:rPr lang="en-US" sz="1800" dirty="0" err="1">
                <a:solidFill>
                  <a:srgbClr val="5C2699"/>
                </a:solidFill>
                <a:latin typeface="Menlo" charset="0"/>
                <a:ea typeface="Calibri" charset="0"/>
                <a:cs typeface="Times New Roman" charset="0"/>
              </a:rPr>
              <a:t>std</a:t>
            </a:r>
            <a:r>
              <a:rPr lang="en-US" sz="1800" dirty="0">
                <a:latin typeface="Menlo" charset="0"/>
                <a:ea typeface="Calibri" charset="0"/>
                <a:cs typeface="Times New Roman" charset="0"/>
              </a:rPr>
              <a:t>;</a:t>
            </a:r>
            <a:endParaRPr lang="en-US" sz="2000" dirty="0">
              <a:latin typeface="Calibri" charset="0"/>
              <a:ea typeface="Calibri" charset="0"/>
              <a:cs typeface="Times New Roman" charset="0"/>
            </a:endParaRPr>
          </a:p>
          <a:p>
            <a:pPr>
              <a:tabLst>
                <a:tab pos="344805" algn="l"/>
              </a:tabLst>
            </a:pPr>
            <a:r>
              <a:rPr lang="en-US" sz="1800" dirty="0" smtClean="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err="1">
                <a:solidFill>
                  <a:srgbClr val="AA0D91"/>
                </a:solidFill>
                <a:latin typeface="Menlo" charset="0"/>
                <a:ea typeface="Calibri" charset="0"/>
                <a:cs typeface="Times New Roman" charset="0"/>
              </a:rPr>
              <a:t>int</a:t>
            </a:r>
            <a:r>
              <a:rPr lang="en-US" sz="1800" dirty="0">
                <a:latin typeface="Menlo" charset="0"/>
                <a:ea typeface="Calibri" charset="0"/>
                <a:cs typeface="Times New Roman" charset="0"/>
              </a:rPr>
              <a:t> main()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r>
              <a:rPr lang="en-US" sz="1800" dirty="0">
                <a:solidFill>
                  <a:srgbClr val="AA0D91"/>
                </a:solidFill>
                <a:latin typeface="Menlo" charset="0"/>
                <a:ea typeface="Calibri" charset="0"/>
                <a:cs typeface="Times New Roman" charset="0"/>
              </a:rPr>
              <a:t>return</a:t>
            </a:r>
            <a:r>
              <a:rPr lang="en-US" sz="1800" dirty="0">
                <a:latin typeface="Menlo" charset="0"/>
                <a:ea typeface="Calibri" charset="0"/>
                <a:cs typeface="Times New Roman" charset="0"/>
              </a:rPr>
              <a:t> </a:t>
            </a:r>
            <a:r>
              <a:rPr lang="en-US" sz="1800" dirty="0">
                <a:solidFill>
                  <a:srgbClr val="1C00CF"/>
                </a:solidFill>
                <a:latin typeface="Menlo" charset="0"/>
                <a:ea typeface="Calibri" charset="0"/>
                <a:cs typeface="Times New Roman" charset="0"/>
              </a:rPr>
              <a:t>0</a:t>
            </a:r>
            <a:r>
              <a:rPr lang="en-US" sz="1800" dirty="0">
                <a:latin typeface="Menlo" charset="0"/>
                <a:ea typeface="Calibri" charset="0"/>
                <a:cs typeface="Times New Roman" charset="0"/>
              </a:rPr>
              <a:t>;</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r>
              <a:rPr lang="en-US" sz="1800" dirty="0" smtClean="0">
                <a:latin typeface="Menlo" charset="0"/>
                <a:ea typeface="Calibri" charset="0"/>
                <a:cs typeface="Times New Roman" charset="0"/>
              </a:rPr>
              <a:t>}</a:t>
            </a:r>
            <a:endParaRPr lang="en-US" sz="2000" dirty="0">
              <a:latin typeface="Calibri" charset="0"/>
              <a:ea typeface="Calibri" charset="0"/>
              <a:cs typeface="Times New Roman" charset="0"/>
            </a:endParaRPr>
          </a:p>
        </p:txBody>
      </p:sp>
      <p:sp>
        <p:nvSpPr>
          <p:cNvPr id="4" name="Rectangle 3"/>
          <p:cNvSpPr/>
          <p:nvPr/>
        </p:nvSpPr>
        <p:spPr>
          <a:xfrm>
            <a:off x="991080" y="2909110"/>
            <a:ext cx="4982999" cy="338554"/>
          </a:xfrm>
          <a:prstGeom prst="rect">
            <a:avLst/>
          </a:prstGeom>
        </p:spPr>
        <p:txBody>
          <a:bodyPr wrap="square">
            <a:spAutoFit/>
          </a:bodyPr>
          <a:lstStyle/>
          <a:p>
            <a:pPr>
              <a:tabLst>
                <a:tab pos="344805" algn="l"/>
              </a:tabLst>
            </a:pPr>
            <a:r>
              <a:rPr lang="en-US" sz="1600" dirty="0" err="1">
                <a:solidFill>
                  <a:srgbClr val="5C2699"/>
                </a:solidFill>
                <a:latin typeface="Menlo" charset="0"/>
                <a:ea typeface="Calibri" charset="0"/>
                <a:cs typeface="Times New Roman" charset="0"/>
              </a:rPr>
              <a:t>cout</a:t>
            </a:r>
            <a:r>
              <a:rPr lang="en-US" sz="1600" dirty="0">
                <a:latin typeface="Menlo" charset="0"/>
                <a:ea typeface="Calibri" charset="0"/>
                <a:cs typeface="Times New Roman" charset="0"/>
              </a:rPr>
              <a:t> &lt;&lt; </a:t>
            </a:r>
            <a:r>
              <a:rPr lang="en-US" sz="1600" dirty="0">
                <a:solidFill>
                  <a:srgbClr val="C41A16"/>
                </a:solidFill>
                <a:latin typeface="Menlo" charset="0"/>
                <a:ea typeface="Calibri" charset="0"/>
                <a:cs typeface="Times New Roman" charset="0"/>
              </a:rPr>
              <a:t>"Hello World"</a:t>
            </a:r>
            <a:r>
              <a:rPr lang="en-US" sz="1600" dirty="0">
                <a:latin typeface="Menlo" charset="0"/>
                <a:ea typeface="Calibri" charset="0"/>
                <a:cs typeface="Times New Roman" charset="0"/>
              </a:rPr>
              <a:t> &lt;&lt; </a:t>
            </a:r>
            <a:r>
              <a:rPr lang="en-US" sz="1600" dirty="0" err="1">
                <a:solidFill>
                  <a:srgbClr val="2E0D6E"/>
                </a:solidFill>
                <a:latin typeface="Menlo" charset="0"/>
                <a:ea typeface="Calibri" charset="0"/>
                <a:cs typeface="Times New Roman" charset="0"/>
              </a:rPr>
              <a:t>endl</a:t>
            </a:r>
            <a:r>
              <a:rPr lang="en-US" sz="1600" dirty="0">
                <a:latin typeface="Menlo" charset="0"/>
                <a:ea typeface="Calibri" charset="0"/>
                <a:cs typeface="Times New Roman" charset="0"/>
              </a:rPr>
              <a:t>;</a:t>
            </a:r>
            <a:endParaRPr lang="en-US" sz="1800" dirty="0">
              <a:latin typeface="Calibri" charset="0"/>
              <a:ea typeface="Calibri" charset="0"/>
              <a:cs typeface="Times New Roman" charset="0"/>
            </a:endParaRPr>
          </a:p>
        </p:txBody>
      </p:sp>
      <p:cxnSp>
        <p:nvCxnSpPr>
          <p:cNvPr id="6" name="Straight Arrow Connector 5"/>
          <p:cNvCxnSpPr/>
          <p:nvPr/>
        </p:nvCxnSpPr>
        <p:spPr>
          <a:xfrm flipH="1">
            <a:off x="2791968" y="1658112"/>
            <a:ext cx="3401568" cy="1188720"/>
          </a:xfrm>
          <a:prstGeom prst="straightConnector1">
            <a:avLst/>
          </a:prstGeom>
          <a:ln w="133350">
            <a:solidFill>
              <a:srgbClr val="EE679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8986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1" nodeType="clickEffect">
                                  <p:stCondLst>
                                    <p:cond delay="0"/>
                                  </p:stCondLst>
                                  <p:iterate type="lt">
                                    <p:tmPct val="0"/>
                                  </p:iterate>
                                  <p:childTnLst>
                                    <p:animScale>
                                      <p:cBhvr>
                                        <p:cTn id="6" dur="500" fill="hold"/>
                                        <p:tgtEl>
                                          <p:spTgt spid="4">
                                            <p:txEl>
                                              <p:pRg st="0" end="0"/>
                                            </p:txEl>
                                          </p:spTgt>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26" presetClass="exit" presetSubtype="0" fill="hold" grpId="0" nodeType="clickEffect">
                                  <p:stCondLst>
                                    <p:cond delay="0"/>
                                  </p:stCondLst>
                                  <p:iterate type="lt">
                                    <p:tmPct val="0"/>
                                  </p:iterate>
                                  <p:childTnLst>
                                    <p:animEffect transition="out" filter="wipe(down)">
                                      <p:cBhvr>
                                        <p:cTn id="10" dur="90" accel="50000">
                                          <p:stCondLst>
                                            <p:cond delay="910"/>
                                          </p:stCondLst>
                                        </p:cTn>
                                        <p:tgtEl>
                                          <p:spTgt spid="4">
                                            <p:txEl>
                                              <p:pRg st="0" end="0"/>
                                            </p:txEl>
                                          </p:spTgt>
                                        </p:tgtEl>
                                      </p:cBhvr>
                                    </p:animEffect>
                                    <p:anim calcmode="lin" valueType="num">
                                      <p:cBhvr>
                                        <p:cTn id="11" dur="911" tmFilter="0,0; 0.14,0.31; 0.43,0.73; 0.71,0.91; 1.0,1.0">
                                          <p:stCondLst>
                                            <p:cond delay="0"/>
                                          </p:stCondLst>
                                        </p:cTn>
                                        <p:tgtEl>
                                          <p:spTgt spid="4">
                                            <p:txEl>
                                              <p:pRg st="0" end="0"/>
                                            </p:txEl>
                                          </p:spTgt>
                                        </p:tgtEl>
                                        <p:attrNameLst>
                                          <p:attrName>ppt_x</p:attrName>
                                        </p:attrNameLst>
                                      </p:cBhvr>
                                      <p:tavLst>
                                        <p:tav tm="0">
                                          <p:val>
                                            <p:strVal val="ppt_x"/>
                                          </p:val>
                                        </p:tav>
                                        <p:tav tm="100000">
                                          <p:val>
                                            <p:strVal val="#ppt_x+0.25"/>
                                          </p:val>
                                        </p:tav>
                                      </p:tavLst>
                                    </p:anim>
                                    <p:anim calcmode="lin" valueType="num">
                                      <p:cBhvr>
                                        <p:cTn id="12" dur="89">
                                          <p:stCondLst>
                                            <p:cond delay="911"/>
                                          </p:stCondLst>
                                        </p:cTn>
                                        <p:tgtEl>
                                          <p:spTgt spid="4">
                                            <p:txEl>
                                              <p:pRg st="0" end="0"/>
                                            </p:txEl>
                                          </p:spTgt>
                                        </p:tgtEl>
                                        <p:attrNameLst>
                                          <p:attrName>ppt_x</p:attrName>
                                        </p:attrNameLst>
                                      </p:cBhvr>
                                      <p:tavLst>
                                        <p:tav tm="0">
                                          <p:val>
                                            <p:strVal val="ppt_x"/>
                                          </p:val>
                                        </p:tav>
                                        <p:tav tm="100000">
                                          <p:val>
                                            <p:strVal val="ppt_x"/>
                                          </p:val>
                                        </p:tav>
                                      </p:tavLst>
                                    </p:anim>
                                    <p:anim calcmode="lin" valueType="num">
                                      <p:cBhvr>
                                        <p:cTn id="13" dur="332" tmFilter="0.0,0.0;0.25,0.07;0.50,0.2;0.75,0.467;1.0,1.0">
                                          <p:stCondLst>
                                            <p:cond delay="0"/>
                                          </p:stCondLst>
                                        </p:cTn>
                                        <p:tgtEl>
                                          <p:spTgt spid="4">
                                            <p:txEl>
                                              <p:pRg st="0" end="0"/>
                                            </p:txEl>
                                          </p:spTgt>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4" dur="332" tmFilter="0, 0; 0.125,0.2665; 0.25,0.4; 0.375,0.465; 0.5,0.5;  0.625,0.535; 0.75,0.6; 0.875,0.7335; 1,1">
                                          <p:stCondLst>
                                            <p:cond delay="332"/>
                                          </p:stCondLst>
                                        </p:cTn>
                                        <p:tgtEl>
                                          <p:spTgt spid="4">
                                            <p:txEl>
                                              <p:pRg st="0" end="0"/>
                                            </p:txEl>
                                          </p:spTgt>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5" dur="166" tmFilter="0, 0; 0.125,0.2665; 0.25,0.4; 0.375,0.465; 0.5,0.5;  0.625,0.535; 0.75,0.6; 0.875,0.7335; 1,1">
                                          <p:stCondLst>
                                            <p:cond delay="662"/>
                                          </p:stCondLst>
                                        </p:cTn>
                                        <p:tgtEl>
                                          <p:spTgt spid="4">
                                            <p:txEl>
                                              <p:pRg st="0" end="0"/>
                                            </p:txEl>
                                          </p:spTgt>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6" dur="82" tmFilter="0, 0; 0.125,0.2665; 0.25,0.4; 0.375,0.465; 0.5,0.5;  0.625,0.535; 0.75,0.6; 0.875,0.7335; 1,1">
                                          <p:stCondLst>
                                            <p:cond delay="828"/>
                                          </p:stCondLst>
                                        </p:cTn>
                                        <p:tgtEl>
                                          <p:spTgt spid="4">
                                            <p:txEl>
                                              <p:pRg st="0" end="0"/>
                                            </p:txEl>
                                          </p:spTgt>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7" dur="90" accel="50000">
                                          <p:stCondLst>
                                            <p:cond delay="910"/>
                                          </p:stCondLst>
                                        </p:cTn>
                                        <p:tgtEl>
                                          <p:spTgt spid="4">
                                            <p:txEl>
                                              <p:pRg st="0" end="0"/>
                                            </p:txEl>
                                          </p:spTgt>
                                        </p:tgtEl>
                                        <p:attrNameLst>
                                          <p:attrName>ppt_y</p:attrName>
                                        </p:attrNameLst>
                                      </p:cBhvr>
                                      <p:tavLst>
                                        <p:tav tm="0">
                                          <p:val>
                                            <p:strVal val="ppt_y"/>
                                          </p:val>
                                        </p:tav>
                                        <p:tav tm="100000">
                                          <p:val>
                                            <p:strVal val="ppt_y+ppt_h"/>
                                          </p:val>
                                        </p:tav>
                                      </p:tavLst>
                                    </p:anim>
                                    <p:animScale>
                                      <p:cBhvr>
                                        <p:cTn id="18" dur="13">
                                          <p:stCondLst>
                                            <p:cond delay="310"/>
                                          </p:stCondLst>
                                        </p:cTn>
                                        <p:tgtEl>
                                          <p:spTgt spid="4">
                                            <p:txEl>
                                              <p:pRg st="0" end="0"/>
                                            </p:txEl>
                                          </p:spTgt>
                                        </p:tgtEl>
                                      </p:cBhvr>
                                      <p:to x="100000" y="60000"/>
                                    </p:animScale>
                                    <p:animScale>
                                      <p:cBhvr>
                                        <p:cTn id="19" dur="83" decel="50000">
                                          <p:stCondLst>
                                            <p:cond delay="323"/>
                                          </p:stCondLst>
                                        </p:cTn>
                                        <p:tgtEl>
                                          <p:spTgt spid="4">
                                            <p:txEl>
                                              <p:pRg st="0" end="0"/>
                                            </p:txEl>
                                          </p:spTgt>
                                        </p:tgtEl>
                                      </p:cBhvr>
                                      <p:to x="100000" y="100000"/>
                                    </p:animScale>
                                    <p:animScale>
                                      <p:cBhvr>
                                        <p:cTn id="20" dur="13">
                                          <p:stCondLst>
                                            <p:cond delay="656"/>
                                          </p:stCondLst>
                                        </p:cTn>
                                        <p:tgtEl>
                                          <p:spTgt spid="4">
                                            <p:txEl>
                                              <p:pRg st="0" end="0"/>
                                            </p:txEl>
                                          </p:spTgt>
                                        </p:tgtEl>
                                      </p:cBhvr>
                                      <p:to x="100000" y="80000"/>
                                    </p:animScale>
                                    <p:animScale>
                                      <p:cBhvr>
                                        <p:cTn id="21" dur="83" decel="50000">
                                          <p:stCondLst>
                                            <p:cond delay="669"/>
                                          </p:stCondLst>
                                        </p:cTn>
                                        <p:tgtEl>
                                          <p:spTgt spid="4">
                                            <p:txEl>
                                              <p:pRg st="0" end="0"/>
                                            </p:txEl>
                                          </p:spTgt>
                                        </p:tgtEl>
                                      </p:cBhvr>
                                      <p:to x="100000" y="100000"/>
                                    </p:animScale>
                                    <p:animScale>
                                      <p:cBhvr>
                                        <p:cTn id="22" dur="13">
                                          <p:stCondLst>
                                            <p:cond delay="821"/>
                                          </p:stCondLst>
                                        </p:cTn>
                                        <p:tgtEl>
                                          <p:spTgt spid="4">
                                            <p:txEl>
                                              <p:pRg st="0" end="0"/>
                                            </p:txEl>
                                          </p:spTgt>
                                        </p:tgtEl>
                                      </p:cBhvr>
                                      <p:to x="100000" y="90000"/>
                                    </p:animScale>
                                    <p:animScale>
                                      <p:cBhvr>
                                        <p:cTn id="23" dur="83" decel="50000">
                                          <p:stCondLst>
                                            <p:cond delay="834"/>
                                          </p:stCondLst>
                                        </p:cTn>
                                        <p:tgtEl>
                                          <p:spTgt spid="4">
                                            <p:txEl>
                                              <p:pRg st="0" end="0"/>
                                            </p:txEl>
                                          </p:spTgt>
                                        </p:tgtEl>
                                      </p:cBhvr>
                                      <p:to x="100000" y="100000"/>
                                    </p:animScale>
                                    <p:animScale>
                                      <p:cBhvr>
                                        <p:cTn id="24" dur="13">
                                          <p:stCondLst>
                                            <p:cond delay="904"/>
                                          </p:stCondLst>
                                        </p:cTn>
                                        <p:tgtEl>
                                          <p:spTgt spid="4">
                                            <p:txEl>
                                              <p:pRg st="0" end="0"/>
                                            </p:txEl>
                                          </p:spTgt>
                                        </p:tgtEl>
                                      </p:cBhvr>
                                      <p:to x="100000" y="95000"/>
                                    </p:animScale>
                                    <p:animScale>
                                      <p:cBhvr>
                                        <p:cTn id="25" dur="83" decel="50000">
                                          <p:stCondLst>
                                            <p:cond delay="917"/>
                                          </p:stCondLst>
                                        </p:cTn>
                                        <p:tgtEl>
                                          <p:spTgt spid="4">
                                            <p:txEl>
                                              <p:pRg st="0" end="0"/>
                                            </p:txEl>
                                          </p:spTgt>
                                        </p:tgtEl>
                                      </p:cBhvr>
                                      <p:to x="100000" y="100000"/>
                                    </p:animScale>
                                    <p:set>
                                      <p:cBhvr>
                                        <p:cTn id="26" dur="1" fill="hold">
                                          <p:stCondLst>
                                            <p:cond delay="999"/>
                                          </p:stCondLst>
                                        </p:cTn>
                                        <p:tgtEl>
                                          <p:spTgt spid="4">
                                            <p:txEl>
                                              <p:pRg st="0" end="0"/>
                                            </p:txEl>
                                          </p:spTgt>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right)">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xit" presetSubtype="2" fill="hold" nodeType="clickEffect">
                                  <p:stCondLst>
                                    <p:cond delay="0"/>
                                  </p:stCondLst>
                                  <p:childTnLst>
                                    <p:animEffect transition="out" filter="wipe(right)">
                                      <p:cBhvr>
                                        <p:cTn id="35" dur="500"/>
                                        <p:tgtEl>
                                          <p:spTgt spid="6"/>
                                        </p:tgtEl>
                                      </p:cBhvr>
                                    </p:animEffect>
                                    <p:set>
                                      <p:cBhvr>
                                        <p:cTn id="36"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allAtOnce"/>
      <p:bldP spid="4" grpId="1" build="allAtOnce"/>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r>
              <a:rPr lang="en-US" dirty="0" smtClean="0"/>
              <a:t>1.2: Print a Countdown</a:t>
            </a:r>
            <a:endParaRPr lang="en-US" dirty="0"/>
          </a:p>
        </p:txBody>
      </p:sp>
      <p:sp>
        <p:nvSpPr>
          <p:cNvPr id="3" name="Text Placeholder 2"/>
          <p:cNvSpPr>
            <a:spLocks noGrp="1"/>
          </p:cNvSpPr>
          <p:nvPr>
            <p:ph type="body" idx="1"/>
          </p:nvPr>
        </p:nvSpPr>
        <p:spPr/>
        <p:txBody>
          <a:bodyPr/>
          <a:lstStyle/>
          <a:p>
            <a:r>
              <a:rPr lang="en-US" sz="2000" dirty="0" smtClean="0"/>
              <a:t>Can you figure out how to print out a countdown fro 10-0, and then print out “Blast off!”?</a:t>
            </a:r>
            <a:endParaRPr lang="en-US" sz="20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4313" y="2255335"/>
            <a:ext cx="3590273" cy="2393515"/>
          </a:xfrm>
          <a:prstGeom prst="rect">
            <a:avLst/>
          </a:prstGeom>
        </p:spPr>
      </p:pic>
      <p:sp>
        <p:nvSpPr>
          <p:cNvPr id="5" name="TextBox 4"/>
          <p:cNvSpPr txBox="1"/>
          <p:nvPr/>
        </p:nvSpPr>
        <p:spPr>
          <a:xfrm>
            <a:off x="5234200" y="4653272"/>
            <a:ext cx="1130386" cy="276999"/>
          </a:xfrm>
          <a:prstGeom prst="rect">
            <a:avLst/>
          </a:prstGeom>
          <a:noFill/>
        </p:spPr>
        <p:txBody>
          <a:bodyPr wrap="square" rtlCol="0">
            <a:spAutoFit/>
          </a:bodyPr>
          <a:lstStyle/>
          <a:p>
            <a:r>
              <a:rPr lang="en-US" sz="1200" dirty="0" err="1"/>
              <a:t>u</a:t>
            </a:r>
            <a:r>
              <a:rPr lang="en-US" sz="1200" dirty="0" err="1" smtClean="0"/>
              <a:t>nsplash.com</a:t>
            </a:r>
            <a:endParaRPr lang="en-US" sz="1200"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8856" y="3095217"/>
            <a:ext cx="1832843" cy="1832843"/>
          </a:xfrm>
          <a:prstGeom prst="rect">
            <a:avLst/>
          </a:prstGeom>
        </p:spPr>
      </p:pic>
    </p:spTree>
    <p:extLst>
      <p:ext uri="{BB962C8B-B14F-4D97-AF65-F5344CB8AC3E}">
        <p14:creationId xmlns:p14="http://schemas.microsoft.com/office/powerpoint/2010/main" val="18336153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1.2: Print a Countdown</a:t>
            </a:r>
          </a:p>
        </p:txBody>
      </p:sp>
      <p:sp>
        <p:nvSpPr>
          <p:cNvPr id="3" name="Text Placeholder 2"/>
          <p:cNvSpPr>
            <a:spLocks noGrp="1"/>
          </p:cNvSpPr>
          <p:nvPr>
            <p:ph type="body" idx="1"/>
          </p:nvPr>
        </p:nvSpPr>
        <p:spPr/>
        <p:txBody>
          <a:bodyPr/>
          <a:lstStyle/>
          <a:p>
            <a:r>
              <a:rPr lang="en-US" sz="1800" dirty="0">
                <a:solidFill>
                  <a:srgbClr val="643820"/>
                </a:solidFill>
                <a:latin typeface="Menlo-Regular" charset="0"/>
              </a:rPr>
              <a:t>#include </a:t>
            </a:r>
            <a:r>
              <a:rPr lang="en-US" sz="1800" dirty="0">
                <a:solidFill>
                  <a:srgbClr val="C41A16"/>
                </a:solidFill>
                <a:latin typeface="Menlo-Regular" charset="0"/>
              </a:rPr>
              <a:t>&lt;</a:t>
            </a:r>
            <a:r>
              <a:rPr lang="en-US" sz="1800" dirty="0" err="1">
                <a:solidFill>
                  <a:srgbClr val="C41A16"/>
                </a:solidFill>
                <a:latin typeface="Menlo-Regular" charset="0"/>
              </a:rPr>
              <a:t>iostream</a:t>
            </a:r>
            <a:r>
              <a:rPr lang="en-US" sz="1800" dirty="0" smtClean="0">
                <a:solidFill>
                  <a:srgbClr val="C41A16"/>
                </a:solidFill>
                <a:latin typeface="Menlo-Regular" charset="0"/>
              </a:rPr>
              <a:t>&gt;</a:t>
            </a:r>
            <a:endParaRPr lang="en-US" sz="1800" dirty="0">
              <a:latin typeface="Menlo-Regular" charset="0"/>
            </a:endParaRPr>
          </a:p>
          <a:p>
            <a:r>
              <a:rPr lang="en-US" sz="1800" dirty="0">
                <a:solidFill>
                  <a:srgbClr val="AA0D91"/>
                </a:solidFill>
                <a:latin typeface="Menlo-Regular" charset="0"/>
              </a:rPr>
              <a:t>using</a:t>
            </a:r>
            <a:r>
              <a:rPr lang="en-US" sz="1800" dirty="0">
                <a:latin typeface="Menlo-Regular" charset="0"/>
              </a:rPr>
              <a:t> </a:t>
            </a:r>
            <a:r>
              <a:rPr lang="en-US" sz="1800" dirty="0">
                <a:solidFill>
                  <a:srgbClr val="AA0D91"/>
                </a:solidFill>
                <a:latin typeface="Menlo-Regular" charset="0"/>
              </a:rPr>
              <a:t>namespace</a:t>
            </a:r>
            <a:r>
              <a:rPr lang="en-US" sz="1800" dirty="0">
                <a:latin typeface="Menlo-Regular" charset="0"/>
              </a:rPr>
              <a:t> </a:t>
            </a:r>
            <a:r>
              <a:rPr lang="en-US" sz="1800" dirty="0" err="1">
                <a:solidFill>
                  <a:srgbClr val="5C2699"/>
                </a:solidFill>
                <a:latin typeface="Menlo-Regular" charset="0"/>
              </a:rPr>
              <a:t>std</a:t>
            </a:r>
            <a:r>
              <a:rPr lang="en-US" sz="1800" dirty="0">
                <a:latin typeface="Menlo-Regular" charset="0"/>
              </a:rPr>
              <a:t>;</a:t>
            </a:r>
          </a:p>
          <a:p>
            <a:endParaRPr lang="en-US" sz="1800" dirty="0">
              <a:latin typeface="Menlo-Regular" charset="0"/>
            </a:endParaRPr>
          </a:p>
          <a:p>
            <a:r>
              <a:rPr lang="en-US" sz="1800" dirty="0" err="1">
                <a:solidFill>
                  <a:srgbClr val="AA0D91"/>
                </a:solidFill>
                <a:latin typeface="Menlo-Regular" charset="0"/>
              </a:rPr>
              <a:t>int</a:t>
            </a:r>
            <a:r>
              <a:rPr lang="en-US" sz="1800" dirty="0">
                <a:latin typeface="Menlo-Regular" charset="0"/>
              </a:rPr>
              <a:t> main()</a:t>
            </a:r>
          </a:p>
          <a:p>
            <a:r>
              <a:rPr lang="en-US" sz="1800" dirty="0">
                <a:latin typeface="Menlo-Regular" charset="0"/>
              </a:rPr>
              <a:t>{</a:t>
            </a:r>
          </a:p>
          <a:p>
            <a:r>
              <a:rPr lang="de-DE" sz="1800" dirty="0">
                <a:latin typeface="Menlo-Regular" charset="0"/>
              </a:rPr>
              <a:t>    </a:t>
            </a:r>
          </a:p>
          <a:p>
            <a:r>
              <a:rPr lang="ro-RO" sz="1800" dirty="0">
                <a:latin typeface="Menlo-Regular" charset="0"/>
              </a:rPr>
              <a:t>    </a:t>
            </a:r>
            <a:r>
              <a:rPr lang="ro-RO" sz="1800" dirty="0" err="1">
                <a:solidFill>
                  <a:srgbClr val="5C2699"/>
                </a:solidFill>
                <a:latin typeface="Menlo-Regular" charset="0"/>
              </a:rPr>
              <a:t>cout</a:t>
            </a:r>
            <a:r>
              <a:rPr lang="ro-RO" sz="1800" dirty="0">
                <a:latin typeface="Menlo-Regular" charset="0"/>
              </a:rPr>
              <a:t> &lt;&lt; </a:t>
            </a:r>
            <a:r>
              <a:rPr lang="ro-RO" sz="1800" dirty="0">
                <a:solidFill>
                  <a:srgbClr val="C41A16"/>
                </a:solidFill>
                <a:latin typeface="Menlo-Regular" charset="0"/>
              </a:rPr>
              <a:t>"10, 9, 8, 7, 6, 5, 4, 3, 2, 1"</a:t>
            </a:r>
            <a:r>
              <a:rPr lang="ro-RO" sz="1800" dirty="0">
                <a:latin typeface="Menlo-Regular" charset="0"/>
              </a:rPr>
              <a:t> &lt;&lt; </a:t>
            </a:r>
            <a:r>
              <a:rPr lang="ro-RO" sz="1800" dirty="0" err="1">
                <a:solidFill>
                  <a:srgbClr val="2E0D6E"/>
                </a:solidFill>
                <a:latin typeface="Menlo-Regular" charset="0"/>
              </a:rPr>
              <a:t>endl</a:t>
            </a:r>
            <a:r>
              <a:rPr lang="ro-RO" sz="1800" dirty="0">
                <a:latin typeface="Menlo-Regular" charset="0"/>
              </a:rPr>
              <a:t>;</a:t>
            </a:r>
          </a:p>
          <a:p>
            <a:r>
              <a:rPr lang="de-DE" sz="1800" dirty="0">
                <a:latin typeface="Menlo-Regular" charset="0"/>
              </a:rPr>
              <a:t>    </a:t>
            </a:r>
          </a:p>
          <a:p>
            <a:r>
              <a:rPr lang="ro-RO" sz="1800" dirty="0">
                <a:latin typeface="Menlo-Regular" charset="0"/>
              </a:rPr>
              <a:t>    </a:t>
            </a:r>
            <a:r>
              <a:rPr lang="ro-RO" sz="1800" dirty="0" err="1">
                <a:solidFill>
                  <a:srgbClr val="5C2699"/>
                </a:solidFill>
                <a:latin typeface="Menlo-Regular" charset="0"/>
              </a:rPr>
              <a:t>cout</a:t>
            </a:r>
            <a:r>
              <a:rPr lang="ro-RO" sz="1800" dirty="0">
                <a:latin typeface="Menlo-Regular" charset="0"/>
              </a:rPr>
              <a:t> &lt;&lt; </a:t>
            </a:r>
            <a:r>
              <a:rPr lang="ro-RO" sz="1800" dirty="0">
                <a:solidFill>
                  <a:srgbClr val="C41A16"/>
                </a:solidFill>
                <a:latin typeface="Menlo-Regular" charset="0"/>
              </a:rPr>
              <a:t>"</a:t>
            </a:r>
            <a:r>
              <a:rPr lang="ro-RO" sz="1800" dirty="0" err="1">
                <a:solidFill>
                  <a:srgbClr val="C41A16"/>
                </a:solidFill>
                <a:latin typeface="Menlo-Regular" charset="0"/>
              </a:rPr>
              <a:t>Blastoff</a:t>
            </a:r>
            <a:r>
              <a:rPr lang="ro-RO" sz="1800" dirty="0">
                <a:solidFill>
                  <a:srgbClr val="C41A16"/>
                </a:solidFill>
                <a:latin typeface="Menlo-Regular" charset="0"/>
              </a:rPr>
              <a:t>!\n"</a:t>
            </a:r>
            <a:r>
              <a:rPr lang="ro-RO" sz="1800" dirty="0">
                <a:latin typeface="Menlo-Regular" charset="0"/>
              </a:rPr>
              <a:t>;</a:t>
            </a:r>
          </a:p>
          <a:p>
            <a:r>
              <a:rPr lang="de-DE" sz="1800" dirty="0">
                <a:latin typeface="Menlo-Regular" charset="0"/>
              </a:rPr>
              <a:t>    </a:t>
            </a:r>
          </a:p>
          <a:p>
            <a:r>
              <a:rPr lang="en-US" sz="1800" dirty="0">
                <a:latin typeface="Menlo-Regular" charset="0"/>
              </a:rPr>
              <a:t>    </a:t>
            </a:r>
            <a:r>
              <a:rPr lang="en-US" sz="1800" dirty="0">
                <a:solidFill>
                  <a:srgbClr val="AA0D91"/>
                </a:solidFill>
                <a:latin typeface="Menlo-Regular" charset="0"/>
              </a:rPr>
              <a:t>return</a:t>
            </a:r>
            <a:r>
              <a:rPr lang="en-US" sz="1800" dirty="0">
                <a:latin typeface="Menlo-Regular" charset="0"/>
              </a:rPr>
              <a:t> </a:t>
            </a:r>
            <a:r>
              <a:rPr lang="en-US" sz="1800" dirty="0">
                <a:solidFill>
                  <a:srgbClr val="1C00CF"/>
                </a:solidFill>
                <a:latin typeface="Menlo-Regular" charset="0"/>
              </a:rPr>
              <a:t>0</a:t>
            </a:r>
            <a:r>
              <a:rPr lang="en-US" sz="1800" dirty="0">
                <a:latin typeface="Menlo-Regular" charset="0"/>
              </a:rPr>
              <a:t>;</a:t>
            </a:r>
          </a:p>
          <a:p>
            <a:r>
              <a:rPr lang="de-DE" sz="1800" dirty="0">
                <a:latin typeface="Menlo-Regular" charset="0"/>
              </a:rPr>
              <a:t>    </a:t>
            </a:r>
          </a:p>
          <a:p>
            <a:r>
              <a:rPr lang="de-DE" sz="1800" dirty="0">
                <a:latin typeface="Menlo-Regular" charset="0"/>
              </a:rPr>
              <a:t>}</a:t>
            </a:r>
            <a:endParaRPr lang="en-US" sz="2000" dirty="0">
              <a:latin typeface="Calibri" charset="0"/>
              <a:ea typeface="Calibri" charset="0"/>
              <a:cs typeface="Times New Roman"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856" y="3095217"/>
            <a:ext cx="1832843" cy="1832843"/>
          </a:xfrm>
          <a:prstGeom prst="rect">
            <a:avLst/>
          </a:prstGeom>
        </p:spPr>
      </p:pic>
    </p:spTree>
    <p:extLst>
      <p:ext uri="{BB962C8B-B14F-4D97-AF65-F5344CB8AC3E}">
        <p14:creationId xmlns:p14="http://schemas.microsoft.com/office/powerpoint/2010/main" val="27688344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Clean slate</a:t>
            </a:r>
            <a:endParaRPr lang="en-US" dirty="0"/>
          </a:p>
        </p:txBody>
      </p:sp>
      <p:sp>
        <p:nvSpPr>
          <p:cNvPr id="3" name="Text Placeholder 2"/>
          <p:cNvSpPr>
            <a:spLocks noGrp="1"/>
          </p:cNvSpPr>
          <p:nvPr>
            <p:ph type="body" idx="1"/>
          </p:nvPr>
        </p:nvSpPr>
        <p:spPr/>
        <p:txBody>
          <a:bodyPr/>
          <a:lstStyle/>
          <a:p>
            <a:pPr>
              <a:tabLst>
                <a:tab pos="344805" algn="l"/>
              </a:tabLst>
            </a:pPr>
            <a:r>
              <a:rPr lang="en-US" sz="1800" dirty="0">
                <a:solidFill>
                  <a:srgbClr val="643820"/>
                </a:solidFill>
                <a:latin typeface="Menlo" charset="0"/>
                <a:ea typeface="Calibri" charset="0"/>
                <a:cs typeface="Times New Roman" charset="0"/>
              </a:rPr>
              <a:t>#include </a:t>
            </a:r>
            <a:r>
              <a:rPr lang="en-US" sz="1800" dirty="0">
                <a:solidFill>
                  <a:srgbClr val="C41A16"/>
                </a:solidFill>
                <a:latin typeface="Menlo" charset="0"/>
                <a:ea typeface="Calibri" charset="0"/>
                <a:cs typeface="Times New Roman" charset="0"/>
              </a:rPr>
              <a:t>&lt;</a:t>
            </a:r>
            <a:r>
              <a:rPr lang="en-US" sz="1800" dirty="0" err="1">
                <a:solidFill>
                  <a:srgbClr val="C41A16"/>
                </a:solidFill>
                <a:latin typeface="Menlo" charset="0"/>
                <a:ea typeface="Calibri" charset="0"/>
                <a:cs typeface="Times New Roman" charset="0"/>
              </a:rPr>
              <a:t>iostream</a:t>
            </a:r>
            <a:r>
              <a:rPr lang="en-US" sz="1800" dirty="0">
                <a:solidFill>
                  <a:srgbClr val="C41A16"/>
                </a:solidFill>
                <a:latin typeface="Menlo" charset="0"/>
                <a:ea typeface="Calibri" charset="0"/>
                <a:cs typeface="Times New Roman" charset="0"/>
              </a:rPr>
              <a:t>&gt;</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solidFill>
                  <a:srgbClr val="AA0D91"/>
                </a:solidFill>
                <a:latin typeface="Menlo" charset="0"/>
                <a:ea typeface="Calibri" charset="0"/>
                <a:cs typeface="Times New Roman" charset="0"/>
              </a:rPr>
              <a:t>using</a:t>
            </a:r>
            <a:r>
              <a:rPr lang="en-US" sz="1800" dirty="0">
                <a:latin typeface="Menlo" charset="0"/>
                <a:ea typeface="Calibri" charset="0"/>
                <a:cs typeface="Times New Roman" charset="0"/>
              </a:rPr>
              <a:t> </a:t>
            </a:r>
            <a:r>
              <a:rPr lang="en-US" sz="1800" dirty="0">
                <a:solidFill>
                  <a:srgbClr val="AA0D91"/>
                </a:solidFill>
                <a:latin typeface="Menlo" charset="0"/>
                <a:ea typeface="Calibri" charset="0"/>
                <a:cs typeface="Times New Roman" charset="0"/>
              </a:rPr>
              <a:t>namespace</a:t>
            </a:r>
            <a:r>
              <a:rPr lang="en-US" sz="1800" dirty="0">
                <a:latin typeface="Menlo" charset="0"/>
                <a:ea typeface="Calibri" charset="0"/>
                <a:cs typeface="Times New Roman" charset="0"/>
              </a:rPr>
              <a:t> </a:t>
            </a:r>
            <a:r>
              <a:rPr lang="en-US" sz="1800" dirty="0" err="1">
                <a:solidFill>
                  <a:srgbClr val="5C2699"/>
                </a:solidFill>
                <a:latin typeface="Menlo" charset="0"/>
                <a:ea typeface="Calibri" charset="0"/>
                <a:cs typeface="Times New Roman" charset="0"/>
              </a:rPr>
              <a:t>std</a:t>
            </a:r>
            <a:r>
              <a:rPr lang="en-US" sz="1800" dirty="0">
                <a:latin typeface="Menlo" charset="0"/>
                <a:ea typeface="Calibri" charset="0"/>
                <a:cs typeface="Times New Roman" charset="0"/>
              </a:rPr>
              <a:t>;</a:t>
            </a:r>
            <a:endParaRPr lang="en-US" sz="2000" dirty="0">
              <a:latin typeface="Calibri" charset="0"/>
              <a:ea typeface="Calibri" charset="0"/>
              <a:cs typeface="Times New Roman" charset="0"/>
            </a:endParaRPr>
          </a:p>
          <a:p>
            <a:pPr>
              <a:tabLst>
                <a:tab pos="344805" algn="l"/>
              </a:tabLst>
            </a:pPr>
            <a:r>
              <a:rPr lang="en-US" sz="1800" dirty="0" smtClean="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err="1">
                <a:solidFill>
                  <a:srgbClr val="AA0D91"/>
                </a:solidFill>
                <a:latin typeface="Menlo" charset="0"/>
                <a:ea typeface="Calibri" charset="0"/>
                <a:cs typeface="Times New Roman" charset="0"/>
              </a:rPr>
              <a:t>int</a:t>
            </a:r>
            <a:r>
              <a:rPr lang="en-US" sz="1800" dirty="0">
                <a:latin typeface="Menlo" charset="0"/>
                <a:ea typeface="Calibri" charset="0"/>
                <a:cs typeface="Times New Roman" charset="0"/>
              </a:rPr>
              <a:t> main()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r>
              <a:rPr lang="en-US" sz="1800" dirty="0">
                <a:solidFill>
                  <a:srgbClr val="AA0D91"/>
                </a:solidFill>
                <a:latin typeface="Menlo" charset="0"/>
                <a:ea typeface="Calibri" charset="0"/>
                <a:cs typeface="Times New Roman" charset="0"/>
              </a:rPr>
              <a:t>return</a:t>
            </a:r>
            <a:r>
              <a:rPr lang="en-US" sz="1800" dirty="0">
                <a:latin typeface="Menlo" charset="0"/>
                <a:ea typeface="Calibri" charset="0"/>
                <a:cs typeface="Times New Roman" charset="0"/>
              </a:rPr>
              <a:t> </a:t>
            </a:r>
            <a:r>
              <a:rPr lang="en-US" sz="1800" dirty="0">
                <a:solidFill>
                  <a:srgbClr val="1C00CF"/>
                </a:solidFill>
                <a:latin typeface="Menlo" charset="0"/>
                <a:ea typeface="Calibri" charset="0"/>
                <a:cs typeface="Times New Roman" charset="0"/>
              </a:rPr>
              <a:t>0</a:t>
            </a:r>
            <a:r>
              <a:rPr lang="en-US" sz="1800" dirty="0">
                <a:latin typeface="Menlo" charset="0"/>
                <a:ea typeface="Calibri" charset="0"/>
                <a:cs typeface="Times New Roman" charset="0"/>
              </a:rPr>
              <a:t>;</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r>
              <a:rPr lang="en-US" sz="1800" dirty="0" smtClean="0">
                <a:latin typeface="Menlo" charset="0"/>
                <a:ea typeface="Calibri" charset="0"/>
                <a:cs typeface="Times New Roman" charset="0"/>
              </a:rPr>
              <a:t>}</a:t>
            </a:r>
            <a:endParaRPr lang="en-US" sz="2000" dirty="0">
              <a:latin typeface="Calibri" charset="0"/>
              <a:ea typeface="Calibri" charset="0"/>
              <a:cs typeface="Times New Roman" charset="0"/>
            </a:endParaRPr>
          </a:p>
        </p:txBody>
      </p:sp>
    </p:spTree>
    <p:extLst>
      <p:ext uri="{BB962C8B-B14F-4D97-AF65-F5344CB8AC3E}">
        <p14:creationId xmlns:p14="http://schemas.microsoft.com/office/powerpoint/2010/main" val="29306582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r>
              <a:rPr lang="en-US" dirty="0" smtClean="0"/>
              <a:t>1.3: Data Types </a:t>
            </a:r>
            <a:endParaRPr lang="en-US" dirty="0"/>
          </a:p>
        </p:txBody>
      </p:sp>
      <p:sp>
        <p:nvSpPr>
          <p:cNvPr id="3" name="Text Placeholder 2"/>
          <p:cNvSpPr>
            <a:spLocks noGrp="1"/>
          </p:cNvSpPr>
          <p:nvPr>
            <p:ph type="body" idx="1"/>
          </p:nvPr>
        </p:nvSpPr>
        <p:spPr>
          <a:xfrm>
            <a:off x="457200" y="1063378"/>
            <a:ext cx="8229600" cy="3862471"/>
          </a:xfrm>
        </p:spPr>
        <p:txBody>
          <a:bodyPr/>
          <a:lstStyle/>
          <a:p>
            <a:r>
              <a:rPr lang="en-US" sz="1200" dirty="0">
                <a:solidFill>
                  <a:srgbClr val="643820"/>
                </a:solidFill>
                <a:latin typeface="Menlo-Regular" charset="0"/>
              </a:rPr>
              <a:t>#include </a:t>
            </a:r>
            <a:r>
              <a:rPr lang="en-US" sz="1200" dirty="0">
                <a:solidFill>
                  <a:srgbClr val="C41A16"/>
                </a:solidFill>
                <a:latin typeface="Menlo-Regular" charset="0"/>
              </a:rPr>
              <a:t>&lt;</a:t>
            </a:r>
            <a:r>
              <a:rPr lang="en-US" sz="1200" dirty="0" err="1">
                <a:solidFill>
                  <a:srgbClr val="C41A16"/>
                </a:solidFill>
                <a:latin typeface="Menlo-Regular" charset="0"/>
              </a:rPr>
              <a:t>iostream</a:t>
            </a:r>
            <a:r>
              <a:rPr lang="en-US" sz="1200" dirty="0" smtClean="0">
                <a:solidFill>
                  <a:srgbClr val="C41A16"/>
                </a:solidFill>
                <a:latin typeface="Menlo-Regular" charset="0"/>
              </a:rPr>
              <a:t>&gt;</a:t>
            </a:r>
            <a:endParaRPr lang="en-US" sz="1200" dirty="0">
              <a:latin typeface="Menlo-Regular" charset="0"/>
            </a:endParaRPr>
          </a:p>
          <a:p>
            <a:r>
              <a:rPr lang="en-US" sz="1200" dirty="0">
                <a:solidFill>
                  <a:srgbClr val="AA0D91"/>
                </a:solidFill>
                <a:latin typeface="Menlo-Regular" charset="0"/>
              </a:rPr>
              <a:t>using</a:t>
            </a:r>
            <a:r>
              <a:rPr lang="en-US" sz="1200" dirty="0">
                <a:latin typeface="Menlo-Regular" charset="0"/>
              </a:rPr>
              <a:t> </a:t>
            </a:r>
            <a:r>
              <a:rPr lang="en-US" sz="1200" dirty="0">
                <a:solidFill>
                  <a:srgbClr val="AA0D91"/>
                </a:solidFill>
                <a:latin typeface="Menlo-Regular" charset="0"/>
              </a:rPr>
              <a:t>namespace</a:t>
            </a:r>
            <a:r>
              <a:rPr lang="en-US" sz="1200" dirty="0">
                <a:latin typeface="Menlo-Regular" charset="0"/>
              </a:rPr>
              <a:t> </a:t>
            </a:r>
            <a:r>
              <a:rPr lang="en-US" sz="1200" dirty="0" err="1">
                <a:solidFill>
                  <a:srgbClr val="5C2699"/>
                </a:solidFill>
                <a:latin typeface="Menlo-Regular" charset="0"/>
              </a:rPr>
              <a:t>std</a:t>
            </a:r>
            <a:r>
              <a:rPr lang="en-US" sz="1200" dirty="0" smtClean="0">
                <a:latin typeface="Menlo-Regular" charset="0"/>
              </a:rPr>
              <a:t>;</a:t>
            </a:r>
            <a:endParaRPr lang="en-US" sz="1200" dirty="0">
              <a:latin typeface="Menlo-Regular" charset="0"/>
            </a:endParaRPr>
          </a:p>
          <a:p>
            <a:r>
              <a:rPr lang="en-US" sz="1200" dirty="0" err="1">
                <a:solidFill>
                  <a:srgbClr val="AA0D91"/>
                </a:solidFill>
                <a:latin typeface="Menlo-Regular" charset="0"/>
              </a:rPr>
              <a:t>int</a:t>
            </a:r>
            <a:r>
              <a:rPr lang="en-US" sz="1200" dirty="0">
                <a:latin typeface="Menlo-Regular" charset="0"/>
              </a:rPr>
              <a:t> main</a:t>
            </a:r>
            <a:r>
              <a:rPr lang="en-US" sz="1200" dirty="0" smtClean="0">
                <a:latin typeface="Menlo-Regular" charset="0"/>
              </a:rPr>
              <a:t>() {</a:t>
            </a:r>
            <a:endParaRPr lang="en-US" sz="1200" dirty="0">
              <a:latin typeface="Menlo-Regular" charset="0"/>
            </a:endParaRPr>
          </a:p>
          <a:p>
            <a:r>
              <a:rPr lang="en-US" sz="1200" dirty="0">
                <a:latin typeface="Menlo-Regular" charset="0"/>
              </a:rPr>
              <a:t>    </a:t>
            </a:r>
            <a:r>
              <a:rPr lang="en-US" sz="1200" dirty="0" err="1">
                <a:solidFill>
                  <a:srgbClr val="AA0D91"/>
                </a:solidFill>
                <a:latin typeface="Menlo-Regular" charset="0"/>
              </a:rPr>
              <a:t>int</a:t>
            </a:r>
            <a:r>
              <a:rPr lang="en-US" sz="1200" dirty="0">
                <a:latin typeface="Menlo-Regular" charset="0"/>
              </a:rPr>
              <a:t> number = </a:t>
            </a:r>
            <a:r>
              <a:rPr lang="en-US" sz="1200" dirty="0">
                <a:solidFill>
                  <a:srgbClr val="1C00CF"/>
                </a:solidFill>
                <a:latin typeface="Menlo-Regular" charset="0"/>
              </a:rPr>
              <a:t>21</a:t>
            </a:r>
            <a:r>
              <a:rPr lang="en-US" sz="1200" dirty="0" smtClean="0">
                <a:latin typeface="Menlo-Regular" charset="0"/>
              </a:rPr>
              <a:t>;</a:t>
            </a:r>
            <a:endParaRPr lang="de-DE" sz="1200" dirty="0">
              <a:latin typeface="Menlo-Regular" charset="0"/>
            </a:endParaRPr>
          </a:p>
          <a:p>
            <a:r>
              <a:rPr lang="en-US" sz="1200" dirty="0">
                <a:latin typeface="Menlo-Regular" charset="0"/>
              </a:rPr>
              <a:t>    </a:t>
            </a:r>
            <a:r>
              <a:rPr lang="en-US" sz="1200" dirty="0" err="1">
                <a:solidFill>
                  <a:srgbClr val="5C2699"/>
                </a:solidFill>
                <a:latin typeface="Menlo-Regular" charset="0"/>
              </a:rPr>
              <a:t>cout</a:t>
            </a:r>
            <a:r>
              <a:rPr lang="en-US" sz="1200" dirty="0">
                <a:latin typeface="Menlo-Regular" charset="0"/>
              </a:rPr>
              <a:t> &lt;&lt; </a:t>
            </a:r>
            <a:r>
              <a:rPr lang="en-US" sz="1200" dirty="0">
                <a:solidFill>
                  <a:srgbClr val="C41A16"/>
                </a:solidFill>
                <a:latin typeface="Menlo-Regular" charset="0"/>
              </a:rPr>
              <a:t>"number = "</a:t>
            </a:r>
            <a:r>
              <a:rPr lang="en-US" sz="1200" dirty="0">
                <a:latin typeface="Menlo-Regular" charset="0"/>
              </a:rPr>
              <a:t> &lt;&lt; number &lt;&lt; </a:t>
            </a:r>
            <a:r>
              <a:rPr lang="en-US" sz="1200" dirty="0" err="1">
                <a:solidFill>
                  <a:srgbClr val="2E0D6E"/>
                </a:solidFill>
                <a:latin typeface="Menlo-Regular" charset="0"/>
              </a:rPr>
              <a:t>endl</a:t>
            </a:r>
            <a:r>
              <a:rPr lang="en-US" sz="1200" dirty="0" smtClean="0">
                <a:latin typeface="Menlo-Regular" charset="0"/>
              </a:rPr>
              <a:t>;</a:t>
            </a:r>
            <a:endParaRPr lang="de-DE" sz="1200" dirty="0">
              <a:latin typeface="Menlo-Regular" charset="0"/>
            </a:endParaRPr>
          </a:p>
          <a:p>
            <a:r>
              <a:rPr lang="de-DE" sz="1200" dirty="0">
                <a:latin typeface="Menlo-Regular" charset="0"/>
              </a:rPr>
              <a:t>    </a:t>
            </a:r>
          </a:p>
          <a:p>
            <a:r>
              <a:rPr lang="it-IT" sz="1200" dirty="0">
                <a:latin typeface="Menlo-Regular" charset="0"/>
              </a:rPr>
              <a:t>    </a:t>
            </a:r>
            <a:r>
              <a:rPr lang="it-IT" sz="1200" dirty="0">
                <a:solidFill>
                  <a:srgbClr val="AA0D91"/>
                </a:solidFill>
                <a:latin typeface="Menlo-Regular" charset="0"/>
              </a:rPr>
              <a:t>double</a:t>
            </a:r>
            <a:r>
              <a:rPr lang="it-IT" sz="1200" dirty="0">
                <a:latin typeface="Menlo-Regular" charset="0"/>
              </a:rPr>
              <a:t> </a:t>
            </a:r>
            <a:r>
              <a:rPr lang="it-IT" sz="1200" dirty="0" err="1">
                <a:latin typeface="Menlo-Regular" charset="0"/>
              </a:rPr>
              <a:t>decimal</a:t>
            </a:r>
            <a:r>
              <a:rPr lang="it-IT" sz="1200" dirty="0">
                <a:latin typeface="Menlo-Regular" charset="0"/>
              </a:rPr>
              <a:t> = </a:t>
            </a:r>
            <a:r>
              <a:rPr lang="it-IT" sz="1200" dirty="0">
                <a:solidFill>
                  <a:srgbClr val="1C00CF"/>
                </a:solidFill>
                <a:latin typeface="Menlo-Regular" charset="0"/>
              </a:rPr>
              <a:t>4.53</a:t>
            </a:r>
            <a:r>
              <a:rPr lang="it-IT" sz="1200" dirty="0">
                <a:latin typeface="Menlo-Regular" charset="0"/>
              </a:rPr>
              <a:t>;</a:t>
            </a:r>
          </a:p>
          <a:p>
            <a:r>
              <a:rPr lang="ro-RO" sz="1200" dirty="0">
                <a:latin typeface="Menlo-Regular" charset="0"/>
              </a:rPr>
              <a:t>    </a:t>
            </a:r>
            <a:r>
              <a:rPr lang="ro-RO" sz="1200" dirty="0" err="1">
                <a:solidFill>
                  <a:srgbClr val="5C2699"/>
                </a:solidFill>
                <a:latin typeface="Menlo-Regular" charset="0"/>
              </a:rPr>
              <a:t>cout</a:t>
            </a:r>
            <a:r>
              <a:rPr lang="ro-RO" sz="1200" dirty="0">
                <a:latin typeface="Menlo-Regular" charset="0"/>
              </a:rPr>
              <a:t> &lt;&lt; </a:t>
            </a:r>
            <a:r>
              <a:rPr lang="ro-RO" sz="1200" dirty="0">
                <a:solidFill>
                  <a:srgbClr val="C41A16"/>
                </a:solidFill>
                <a:latin typeface="Menlo-Regular" charset="0"/>
              </a:rPr>
              <a:t>"decimal = "</a:t>
            </a:r>
            <a:r>
              <a:rPr lang="ro-RO" sz="1200" dirty="0">
                <a:latin typeface="Menlo-Regular" charset="0"/>
              </a:rPr>
              <a:t> &lt;&lt; decimal &lt;&lt; </a:t>
            </a:r>
            <a:r>
              <a:rPr lang="ro-RO" sz="1200" dirty="0" err="1">
                <a:solidFill>
                  <a:srgbClr val="2E0D6E"/>
                </a:solidFill>
                <a:latin typeface="Menlo-Regular" charset="0"/>
              </a:rPr>
              <a:t>endl</a:t>
            </a:r>
            <a:r>
              <a:rPr lang="ro-RO" sz="1200" dirty="0">
                <a:latin typeface="Menlo-Regular" charset="0"/>
              </a:rPr>
              <a:t>;</a:t>
            </a:r>
          </a:p>
          <a:p>
            <a:r>
              <a:rPr lang="de-DE" sz="1200" dirty="0">
                <a:latin typeface="Menlo-Regular" charset="0"/>
              </a:rPr>
              <a:t>    </a:t>
            </a:r>
          </a:p>
          <a:p>
            <a:r>
              <a:rPr lang="it-IT" sz="1200" dirty="0">
                <a:latin typeface="Menlo-Regular" charset="0"/>
              </a:rPr>
              <a:t>    </a:t>
            </a:r>
            <a:r>
              <a:rPr lang="it-IT" sz="1200" dirty="0" err="1">
                <a:solidFill>
                  <a:srgbClr val="AA0D91"/>
                </a:solidFill>
                <a:latin typeface="Menlo-Regular" charset="0"/>
              </a:rPr>
              <a:t>char</a:t>
            </a:r>
            <a:r>
              <a:rPr lang="it-IT" sz="1200" dirty="0">
                <a:latin typeface="Menlo-Regular" charset="0"/>
              </a:rPr>
              <a:t> </a:t>
            </a:r>
            <a:r>
              <a:rPr lang="it-IT" sz="1200" dirty="0" err="1">
                <a:latin typeface="Menlo-Regular" charset="0"/>
              </a:rPr>
              <a:t>letter</a:t>
            </a:r>
            <a:r>
              <a:rPr lang="it-IT" sz="1200" dirty="0">
                <a:latin typeface="Menlo-Regular" charset="0"/>
              </a:rPr>
              <a:t> = </a:t>
            </a:r>
            <a:r>
              <a:rPr lang="it-IT" sz="1200" dirty="0">
                <a:solidFill>
                  <a:srgbClr val="1C00CF"/>
                </a:solidFill>
                <a:latin typeface="Menlo-Regular" charset="0"/>
              </a:rPr>
              <a:t>'a'</a:t>
            </a:r>
            <a:r>
              <a:rPr lang="it-IT" sz="1200" dirty="0">
                <a:latin typeface="Menlo-Regular" charset="0"/>
              </a:rPr>
              <a:t>;</a:t>
            </a:r>
          </a:p>
          <a:p>
            <a:r>
              <a:rPr lang="en-US" sz="1200" dirty="0">
                <a:latin typeface="Menlo-Regular" charset="0"/>
              </a:rPr>
              <a:t>    </a:t>
            </a:r>
            <a:r>
              <a:rPr lang="en-US" sz="1200" dirty="0" err="1">
                <a:solidFill>
                  <a:srgbClr val="5C2699"/>
                </a:solidFill>
                <a:latin typeface="Menlo-Regular" charset="0"/>
              </a:rPr>
              <a:t>cout</a:t>
            </a:r>
            <a:r>
              <a:rPr lang="en-US" sz="1200" dirty="0">
                <a:latin typeface="Menlo-Regular" charset="0"/>
              </a:rPr>
              <a:t> &lt;&lt; </a:t>
            </a:r>
            <a:r>
              <a:rPr lang="en-US" sz="1200" dirty="0">
                <a:solidFill>
                  <a:srgbClr val="C41A16"/>
                </a:solidFill>
                <a:latin typeface="Menlo-Regular" charset="0"/>
              </a:rPr>
              <a:t>"letter = "</a:t>
            </a:r>
            <a:r>
              <a:rPr lang="en-US" sz="1200" dirty="0">
                <a:latin typeface="Menlo-Regular" charset="0"/>
              </a:rPr>
              <a:t> &lt;&lt; letter &lt;&lt; </a:t>
            </a:r>
            <a:r>
              <a:rPr lang="en-US" sz="1200" dirty="0" err="1">
                <a:solidFill>
                  <a:srgbClr val="2E0D6E"/>
                </a:solidFill>
                <a:latin typeface="Menlo-Regular" charset="0"/>
              </a:rPr>
              <a:t>endl</a:t>
            </a:r>
            <a:r>
              <a:rPr lang="en-US" sz="1200" dirty="0">
                <a:latin typeface="Menlo-Regular" charset="0"/>
              </a:rPr>
              <a:t>;</a:t>
            </a:r>
          </a:p>
          <a:p>
            <a:r>
              <a:rPr lang="de-DE" sz="1200" dirty="0">
                <a:latin typeface="Menlo-Regular" charset="0"/>
              </a:rPr>
              <a:t>    </a:t>
            </a:r>
          </a:p>
          <a:p>
            <a:r>
              <a:rPr lang="de-DE" sz="1200" dirty="0">
                <a:latin typeface="Menlo-Regular" charset="0"/>
              </a:rPr>
              <a:t>    </a:t>
            </a:r>
            <a:r>
              <a:rPr lang="de-DE" sz="1200" dirty="0" err="1">
                <a:solidFill>
                  <a:srgbClr val="5C2699"/>
                </a:solidFill>
                <a:latin typeface="Menlo-Regular" charset="0"/>
              </a:rPr>
              <a:t>string</a:t>
            </a:r>
            <a:r>
              <a:rPr lang="de-DE" sz="1200" dirty="0">
                <a:latin typeface="Menlo-Regular" charset="0"/>
              </a:rPr>
              <a:t> </a:t>
            </a:r>
            <a:r>
              <a:rPr lang="de-DE" sz="1200" dirty="0" err="1">
                <a:latin typeface="Menlo-Regular" charset="0"/>
              </a:rPr>
              <a:t>word</a:t>
            </a:r>
            <a:r>
              <a:rPr lang="de-DE" sz="1200" dirty="0">
                <a:latin typeface="Menlo-Regular" charset="0"/>
              </a:rPr>
              <a:t> = </a:t>
            </a:r>
            <a:r>
              <a:rPr lang="de-DE" sz="1200" dirty="0">
                <a:solidFill>
                  <a:srgbClr val="C41A16"/>
                </a:solidFill>
                <a:latin typeface="Menlo-Regular" charset="0"/>
              </a:rPr>
              <a:t>"</a:t>
            </a:r>
            <a:r>
              <a:rPr lang="de-DE" sz="1200" dirty="0" err="1">
                <a:solidFill>
                  <a:srgbClr val="C41A16"/>
                </a:solidFill>
                <a:latin typeface="Menlo-Regular" charset="0"/>
              </a:rPr>
              <a:t>Hello</a:t>
            </a:r>
            <a:r>
              <a:rPr lang="de-DE" sz="1200" dirty="0">
                <a:solidFill>
                  <a:srgbClr val="C41A16"/>
                </a:solidFill>
                <a:latin typeface="Menlo-Regular" charset="0"/>
              </a:rPr>
              <a:t>!"</a:t>
            </a:r>
            <a:r>
              <a:rPr lang="de-DE" sz="1200" dirty="0">
                <a:latin typeface="Menlo-Regular" charset="0"/>
              </a:rPr>
              <a:t>;</a:t>
            </a:r>
          </a:p>
          <a:p>
            <a:r>
              <a:rPr lang="en-US" sz="1200" dirty="0">
                <a:latin typeface="Menlo-Regular" charset="0"/>
              </a:rPr>
              <a:t>    </a:t>
            </a:r>
            <a:r>
              <a:rPr lang="en-US" sz="1200" dirty="0" err="1">
                <a:solidFill>
                  <a:srgbClr val="5C2699"/>
                </a:solidFill>
                <a:latin typeface="Menlo-Regular" charset="0"/>
              </a:rPr>
              <a:t>cout</a:t>
            </a:r>
            <a:r>
              <a:rPr lang="en-US" sz="1200" dirty="0">
                <a:latin typeface="Menlo-Regular" charset="0"/>
              </a:rPr>
              <a:t> &lt;&lt; </a:t>
            </a:r>
            <a:r>
              <a:rPr lang="en-US" sz="1200" dirty="0">
                <a:solidFill>
                  <a:srgbClr val="C41A16"/>
                </a:solidFill>
                <a:latin typeface="Menlo-Regular" charset="0"/>
              </a:rPr>
              <a:t>"word = "</a:t>
            </a:r>
            <a:r>
              <a:rPr lang="en-US" sz="1200" dirty="0">
                <a:latin typeface="Menlo-Regular" charset="0"/>
              </a:rPr>
              <a:t> &lt;&lt; word &lt;&lt; </a:t>
            </a:r>
            <a:r>
              <a:rPr lang="en-US" sz="1200" dirty="0" err="1">
                <a:solidFill>
                  <a:srgbClr val="2E0D6E"/>
                </a:solidFill>
                <a:latin typeface="Menlo-Regular" charset="0"/>
              </a:rPr>
              <a:t>endl</a:t>
            </a:r>
            <a:r>
              <a:rPr lang="en-US" sz="1200" dirty="0">
                <a:latin typeface="Menlo-Regular" charset="0"/>
              </a:rPr>
              <a:t>;</a:t>
            </a:r>
          </a:p>
          <a:p>
            <a:r>
              <a:rPr lang="de-DE" sz="1200" dirty="0">
                <a:latin typeface="Menlo-Regular" charset="0"/>
              </a:rPr>
              <a:t>    </a:t>
            </a:r>
          </a:p>
          <a:p>
            <a:r>
              <a:rPr lang="de-DE" sz="1200" dirty="0">
                <a:latin typeface="Menlo-Regular" charset="0"/>
              </a:rPr>
              <a:t>    </a:t>
            </a:r>
            <a:r>
              <a:rPr lang="de-DE" sz="1200" dirty="0" err="1">
                <a:solidFill>
                  <a:srgbClr val="AA0D91"/>
                </a:solidFill>
                <a:latin typeface="Menlo-Regular" charset="0"/>
              </a:rPr>
              <a:t>bool</a:t>
            </a:r>
            <a:r>
              <a:rPr lang="de-DE" sz="1200" dirty="0">
                <a:latin typeface="Menlo-Regular" charset="0"/>
              </a:rPr>
              <a:t> </a:t>
            </a:r>
            <a:r>
              <a:rPr lang="de-DE" sz="1200" dirty="0" err="1">
                <a:latin typeface="Menlo-Regular" charset="0"/>
              </a:rPr>
              <a:t>trueOrFalse</a:t>
            </a:r>
            <a:r>
              <a:rPr lang="de-DE" sz="1200" dirty="0">
                <a:latin typeface="Menlo-Regular" charset="0"/>
              </a:rPr>
              <a:t> = </a:t>
            </a:r>
            <a:r>
              <a:rPr lang="de-DE" sz="1200" dirty="0" err="1">
                <a:solidFill>
                  <a:srgbClr val="AA0D91"/>
                </a:solidFill>
                <a:latin typeface="Menlo-Regular" charset="0"/>
              </a:rPr>
              <a:t>true</a:t>
            </a:r>
            <a:r>
              <a:rPr lang="de-DE" sz="1200" dirty="0">
                <a:latin typeface="Menlo-Regular" charset="0"/>
              </a:rPr>
              <a:t>;</a:t>
            </a:r>
          </a:p>
          <a:p>
            <a:r>
              <a:rPr lang="de-DE" sz="1200" dirty="0">
                <a:latin typeface="Menlo-Regular" charset="0"/>
              </a:rPr>
              <a:t>    </a:t>
            </a:r>
            <a:r>
              <a:rPr lang="de-DE" sz="1200" dirty="0" err="1">
                <a:solidFill>
                  <a:srgbClr val="5C2699"/>
                </a:solidFill>
                <a:latin typeface="Menlo-Regular" charset="0"/>
              </a:rPr>
              <a:t>cout</a:t>
            </a:r>
            <a:r>
              <a:rPr lang="de-DE" sz="1200" dirty="0">
                <a:latin typeface="Menlo-Regular" charset="0"/>
              </a:rPr>
              <a:t> &lt;&lt; </a:t>
            </a:r>
            <a:r>
              <a:rPr lang="de-DE" sz="1200" dirty="0">
                <a:solidFill>
                  <a:srgbClr val="C41A16"/>
                </a:solidFill>
                <a:latin typeface="Menlo-Regular" charset="0"/>
              </a:rPr>
              <a:t>"</a:t>
            </a:r>
            <a:r>
              <a:rPr lang="de-DE" sz="1200" dirty="0" err="1">
                <a:solidFill>
                  <a:srgbClr val="C41A16"/>
                </a:solidFill>
                <a:latin typeface="Menlo-Regular" charset="0"/>
              </a:rPr>
              <a:t>trueOrFalse</a:t>
            </a:r>
            <a:r>
              <a:rPr lang="de-DE" sz="1200" dirty="0">
                <a:solidFill>
                  <a:srgbClr val="C41A16"/>
                </a:solidFill>
                <a:latin typeface="Menlo-Regular" charset="0"/>
              </a:rPr>
              <a:t> = "</a:t>
            </a:r>
            <a:r>
              <a:rPr lang="de-DE" sz="1200" dirty="0">
                <a:latin typeface="Menlo-Regular" charset="0"/>
              </a:rPr>
              <a:t> &lt;&lt; </a:t>
            </a:r>
            <a:r>
              <a:rPr lang="de-DE" sz="1200" dirty="0" err="1">
                <a:latin typeface="Menlo-Regular" charset="0"/>
              </a:rPr>
              <a:t>trueOrFalse</a:t>
            </a:r>
            <a:r>
              <a:rPr lang="de-DE" sz="1200" dirty="0">
                <a:latin typeface="Menlo-Regular" charset="0"/>
              </a:rPr>
              <a:t> &lt;&lt; </a:t>
            </a:r>
            <a:r>
              <a:rPr lang="de-DE" sz="1200" dirty="0" err="1">
                <a:solidFill>
                  <a:srgbClr val="2E0D6E"/>
                </a:solidFill>
                <a:latin typeface="Menlo-Regular" charset="0"/>
              </a:rPr>
              <a:t>endl</a:t>
            </a:r>
            <a:r>
              <a:rPr lang="de-DE" sz="1200" dirty="0">
                <a:latin typeface="Menlo-Regular" charset="0"/>
              </a:rPr>
              <a:t>;</a:t>
            </a:r>
          </a:p>
          <a:p>
            <a:r>
              <a:rPr lang="de-DE" sz="1200" dirty="0">
                <a:latin typeface="Menlo-Regular" charset="0"/>
              </a:rPr>
              <a:t>    </a:t>
            </a:r>
          </a:p>
          <a:p>
            <a:r>
              <a:rPr lang="en-US" sz="1200" dirty="0">
                <a:latin typeface="Menlo-Regular" charset="0"/>
              </a:rPr>
              <a:t>    </a:t>
            </a:r>
            <a:r>
              <a:rPr lang="en-US" sz="1200" dirty="0">
                <a:solidFill>
                  <a:srgbClr val="AA0D91"/>
                </a:solidFill>
                <a:latin typeface="Menlo-Regular" charset="0"/>
              </a:rPr>
              <a:t>return</a:t>
            </a:r>
            <a:r>
              <a:rPr lang="en-US" sz="1200" dirty="0">
                <a:latin typeface="Menlo-Regular" charset="0"/>
              </a:rPr>
              <a:t> </a:t>
            </a:r>
            <a:r>
              <a:rPr lang="en-US" sz="1200" dirty="0">
                <a:solidFill>
                  <a:srgbClr val="1C00CF"/>
                </a:solidFill>
                <a:latin typeface="Menlo-Regular" charset="0"/>
              </a:rPr>
              <a:t>0</a:t>
            </a:r>
            <a:r>
              <a:rPr lang="en-US" sz="1200" dirty="0" smtClean="0">
                <a:latin typeface="Menlo-Regular" charset="0"/>
              </a:rPr>
              <a:t>;</a:t>
            </a:r>
            <a:endParaRPr lang="de-DE" sz="1200" dirty="0">
              <a:latin typeface="Menlo-Regular" charset="0"/>
            </a:endParaRPr>
          </a:p>
          <a:p>
            <a:r>
              <a:rPr lang="de-DE" sz="1200" dirty="0">
                <a:latin typeface="Menlo-Regular" charset="0"/>
              </a:rPr>
              <a:t>}</a:t>
            </a:r>
            <a:endParaRPr lang="en-US" sz="1200" dirty="0"/>
          </a:p>
        </p:txBody>
      </p:sp>
    </p:spTree>
    <p:extLst>
      <p:ext uri="{BB962C8B-B14F-4D97-AF65-F5344CB8AC3E}">
        <p14:creationId xmlns:p14="http://schemas.microsoft.com/office/powerpoint/2010/main" val="209039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3"/>
        <p:cNvGrpSpPr/>
        <p:nvPr/>
      </p:nvGrpSpPr>
      <p:grpSpPr>
        <a:xfrm>
          <a:off x="0" y="0"/>
          <a:ext cx="0" cy="0"/>
          <a:chOff x="0" y="0"/>
          <a:chExt cx="0" cy="0"/>
        </a:xfrm>
      </p:grpSpPr>
      <p:sp>
        <p:nvSpPr>
          <p:cNvPr id="34" name="Shape 34"/>
          <p:cNvSpPr/>
          <p:nvPr/>
        </p:nvSpPr>
        <p:spPr>
          <a:xfrm>
            <a:off x="0" y="3764700"/>
            <a:ext cx="9144000" cy="1378800"/>
          </a:xfrm>
          <a:prstGeom prst="rect">
            <a:avLst/>
          </a:prstGeom>
          <a:solidFill>
            <a:srgbClr val="EE6791"/>
          </a:solidFill>
          <a:ln w="19050" cap="flat" cmpd="sng">
            <a:solidFill>
              <a:schemeClr val="lt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6" name="Shape 36"/>
          <p:cNvSpPr txBox="1"/>
          <p:nvPr/>
        </p:nvSpPr>
        <p:spPr>
          <a:xfrm>
            <a:off x="1358500" y="824274"/>
            <a:ext cx="6562799" cy="1719749"/>
          </a:xfrm>
          <a:prstGeom prst="rect">
            <a:avLst/>
          </a:prstGeom>
          <a:noFill/>
          <a:ln>
            <a:noFill/>
          </a:ln>
        </p:spPr>
        <p:txBody>
          <a:bodyPr lIns="91425" tIns="91425" rIns="91425" bIns="91425" anchor="t" anchorCtr="0">
            <a:noAutofit/>
          </a:bodyPr>
          <a:lstStyle/>
          <a:p>
            <a:pPr lvl="0" algn="ctr" rtl="0">
              <a:spcBef>
                <a:spcPts val="0"/>
              </a:spcBef>
              <a:buNone/>
            </a:pPr>
            <a:r>
              <a:rPr lang="en-US" sz="4800" b="1" dirty="0" smtClean="0">
                <a:solidFill>
                  <a:srgbClr val="666666"/>
                </a:solidFill>
                <a:latin typeface="Calibri"/>
                <a:ea typeface="Calibri"/>
                <a:cs typeface="Calibri"/>
                <a:sym typeface="Calibri"/>
              </a:rPr>
              <a:t>Computer Programming With C++!</a:t>
            </a:r>
            <a:endParaRPr lang="en" sz="4800" b="1" dirty="0">
              <a:solidFill>
                <a:srgbClr val="666666"/>
              </a:solidFill>
              <a:latin typeface="Calibri"/>
              <a:ea typeface="Calibri"/>
              <a:cs typeface="Calibri"/>
              <a:sym typeface="Calibri"/>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5524" y="3825400"/>
            <a:ext cx="1268750" cy="1268750"/>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Clean slate</a:t>
            </a:r>
            <a:endParaRPr lang="en-US" dirty="0"/>
          </a:p>
        </p:txBody>
      </p:sp>
      <p:sp>
        <p:nvSpPr>
          <p:cNvPr id="3" name="Text Placeholder 2"/>
          <p:cNvSpPr>
            <a:spLocks noGrp="1"/>
          </p:cNvSpPr>
          <p:nvPr>
            <p:ph type="body" idx="1"/>
          </p:nvPr>
        </p:nvSpPr>
        <p:spPr/>
        <p:txBody>
          <a:bodyPr/>
          <a:lstStyle/>
          <a:p>
            <a:pPr>
              <a:tabLst>
                <a:tab pos="344805" algn="l"/>
              </a:tabLst>
            </a:pPr>
            <a:r>
              <a:rPr lang="en-US" sz="1800" dirty="0">
                <a:solidFill>
                  <a:srgbClr val="643820"/>
                </a:solidFill>
                <a:latin typeface="Menlo" charset="0"/>
                <a:ea typeface="Calibri" charset="0"/>
                <a:cs typeface="Times New Roman" charset="0"/>
              </a:rPr>
              <a:t>#include </a:t>
            </a:r>
            <a:r>
              <a:rPr lang="en-US" sz="1800" dirty="0">
                <a:solidFill>
                  <a:srgbClr val="C41A16"/>
                </a:solidFill>
                <a:latin typeface="Menlo" charset="0"/>
                <a:ea typeface="Calibri" charset="0"/>
                <a:cs typeface="Times New Roman" charset="0"/>
              </a:rPr>
              <a:t>&lt;</a:t>
            </a:r>
            <a:r>
              <a:rPr lang="en-US" sz="1800" dirty="0" err="1">
                <a:solidFill>
                  <a:srgbClr val="C41A16"/>
                </a:solidFill>
                <a:latin typeface="Menlo" charset="0"/>
                <a:ea typeface="Calibri" charset="0"/>
                <a:cs typeface="Times New Roman" charset="0"/>
              </a:rPr>
              <a:t>iostream</a:t>
            </a:r>
            <a:r>
              <a:rPr lang="en-US" sz="1800" dirty="0">
                <a:solidFill>
                  <a:srgbClr val="C41A16"/>
                </a:solidFill>
                <a:latin typeface="Menlo" charset="0"/>
                <a:ea typeface="Calibri" charset="0"/>
                <a:cs typeface="Times New Roman" charset="0"/>
              </a:rPr>
              <a:t>&gt;</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solidFill>
                  <a:srgbClr val="AA0D91"/>
                </a:solidFill>
                <a:latin typeface="Menlo" charset="0"/>
                <a:ea typeface="Calibri" charset="0"/>
                <a:cs typeface="Times New Roman" charset="0"/>
              </a:rPr>
              <a:t>using</a:t>
            </a:r>
            <a:r>
              <a:rPr lang="en-US" sz="1800" dirty="0">
                <a:latin typeface="Menlo" charset="0"/>
                <a:ea typeface="Calibri" charset="0"/>
                <a:cs typeface="Times New Roman" charset="0"/>
              </a:rPr>
              <a:t> </a:t>
            </a:r>
            <a:r>
              <a:rPr lang="en-US" sz="1800" dirty="0">
                <a:solidFill>
                  <a:srgbClr val="AA0D91"/>
                </a:solidFill>
                <a:latin typeface="Menlo" charset="0"/>
                <a:ea typeface="Calibri" charset="0"/>
                <a:cs typeface="Times New Roman" charset="0"/>
              </a:rPr>
              <a:t>namespace</a:t>
            </a:r>
            <a:r>
              <a:rPr lang="en-US" sz="1800" dirty="0">
                <a:latin typeface="Menlo" charset="0"/>
                <a:ea typeface="Calibri" charset="0"/>
                <a:cs typeface="Times New Roman" charset="0"/>
              </a:rPr>
              <a:t> </a:t>
            </a:r>
            <a:r>
              <a:rPr lang="en-US" sz="1800" dirty="0" err="1">
                <a:solidFill>
                  <a:srgbClr val="5C2699"/>
                </a:solidFill>
                <a:latin typeface="Menlo" charset="0"/>
                <a:ea typeface="Calibri" charset="0"/>
                <a:cs typeface="Times New Roman" charset="0"/>
              </a:rPr>
              <a:t>std</a:t>
            </a:r>
            <a:r>
              <a:rPr lang="en-US" sz="1800" dirty="0">
                <a:latin typeface="Menlo" charset="0"/>
                <a:ea typeface="Calibri" charset="0"/>
                <a:cs typeface="Times New Roman" charset="0"/>
              </a:rPr>
              <a:t>;</a:t>
            </a:r>
            <a:endParaRPr lang="en-US" sz="2000" dirty="0">
              <a:latin typeface="Calibri" charset="0"/>
              <a:ea typeface="Calibri" charset="0"/>
              <a:cs typeface="Times New Roman" charset="0"/>
            </a:endParaRPr>
          </a:p>
          <a:p>
            <a:pPr>
              <a:tabLst>
                <a:tab pos="344805" algn="l"/>
              </a:tabLst>
            </a:pPr>
            <a:r>
              <a:rPr lang="en-US" sz="1800" dirty="0" smtClean="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err="1">
                <a:solidFill>
                  <a:srgbClr val="AA0D91"/>
                </a:solidFill>
                <a:latin typeface="Menlo" charset="0"/>
                <a:ea typeface="Calibri" charset="0"/>
                <a:cs typeface="Times New Roman" charset="0"/>
              </a:rPr>
              <a:t>int</a:t>
            </a:r>
            <a:r>
              <a:rPr lang="en-US" sz="1800" dirty="0">
                <a:latin typeface="Menlo" charset="0"/>
                <a:ea typeface="Calibri" charset="0"/>
                <a:cs typeface="Times New Roman" charset="0"/>
              </a:rPr>
              <a:t> main()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r>
              <a:rPr lang="en-US" sz="1800" dirty="0">
                <a:solidFill>
                  <a:srgbClr val="AA0D91"/>
                </a:solidFill>
                <a:latin typeface="Menlo" charset="0"/>
                <a:ea typeface="Calibri" charset="0"/>
                <a:cs typeface="Times New Roman" charset="0"/>
              </a:rPr>
              <a:t>return</a:t>
            </a:r>
            <a:r>
              <a:rPr lang="en-US" sz="1800" dirty="0">
                <a:latin typeface="Menlo" charset="0"/>
                <a:ea typeface="Calibri" charset="0"/>
                <a:cs typeface="Times New Roman" charset="0"/>
              </a:rPr>
              <a:t> </a:t>
            </a:r>
            <a:r>
              <a:rPr lang="en-US" sz="1800" dirty="0">
                <a:solidFill>
                  <a:srgbClr val="1C00CF"/>
                </a:solidFill>
                <a:latin typeface="Menlo" charset="0"/>
                <a:ea typeface="Calibri" charset="0"/>
                <a:cs typeface="Times New Roman" charset="0"/>
              </a:rPr>
              <a:t>0</a:t>
            </a:r>
            <a:r>
              <a:rPr lang="en-US" sz="1800" dirty="0">
                <a:latin typeface="Menlo" charset="0"/>
                <a:ea typeface="Calibri" charset="0"/>
                <a:cs typeface="Times New Roman" charset="0"/>
              </a:rPr>
              <a:t>;</a:t>
            </a:r>
            <a:endParaRPr lang="en-US" sz="2000" dirty="0">
              <a:latin typeface="Calibri" charset="0"/>
              <a:ea typeface="Calibri" charset="0"/>
              <a:cs typeface="Times New Roman" charset="0"/>
            </a:endParaRPr>
          </a:p>
          <a:p>
            <a:pPr>
              <a:tabLst>
                <a:tab pos="344805" algn="l"/>
              </a:tabLst>
            </a:pPr>
            <a:r>
              <a:rPr lang="en-US" sz="1800" dirty="0">
                <a:latin typeface="Menlo" charset="0"/>
                <a:ea typeface="Calibri" charset="0"/>
                <a:cs typeface="Times New Roman" charset="0"/>
              </a:rPr>
              <a:t>    </a:t>
            </a:r>
            <a:endParaRPr lang="en-US" sz="2000" dirty="0">
              <a:latin typeface="Calibri" charset="0"/>
              <a:ea typeface="Calibri" charset="0"/>
              <a:cs typeface="Times New Roman" charset="0"/>
            </a:endParaRPr>
          </a:p>
          <a:p>
            <a:r>
              <a:rPr lang="en-US" sz="1800" dirty="0" smtClean="0">
                <a:latin typeface="Menlo" charset="0"/>
                <a:ea typeface="Calibri" charset="0"/>
                <a:cs typeface="Times New Roman" charset="0"/>
              </a:rPr>
              <a:t>}</a:t>
            </a:r>
            <a:endParaRPr lang="en-US" sz="2000" dirty="0">
              <a:latin typeface="Calibri" charset="0"/>
              <a:ea typeface="Calibri" charset="0"/>
              <a:cs typeface="Times New Roman" charset="0"/>
            </a:endParaRPr>
          </a:p>
        </p:txBody>
      </p:sp>
    </p:spTree>
    <p:extLst>
      <p:ext uri="{BB962C8B-B14F-4D97-AF65-F5344CB8AC3E}">
        <p14:creationId xmlns:p14="http://schemas.microsoft.com/office/powerpoint/2010/main" val="6651860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r>
              <a:rPr lang="en-US" dirty="0" smtClean="0"/>
              <a:t>1.4: Receiving User Input</a:t>
            </a:r>
            <a:endParaRPr lang="en-US" dirty="0"/>
          </a:p>
        </p:txBody>
      </p:sp>
      <p:sp>
        <p:nvSpPr>
          <p:cNvPr id="3" name="Text Placeholder 2"/>
          <p:cNvSpPr>
            <a:spLocks noGrp="1"/>
          </p:cNvSpPr>
          <p:nvPr>
            <p:ph type="body" idx="1"/>
          </p:nvPr>
        </p:nvSpPr>
        <p:spPr/>
        <p:txBody>
          <a:bodyPr/>
          <a:lstStyle/>
          <a:p>
            <a:pPr>
              <a:tabLst>
                <a:tab pos="344805" algn="l"/>
              </a:tabLst>
            </a:pPr>
            <a:r>
              <a:rPr lang="en-US" sz="1400" dirty="0">
                <a:solidFill>
                  <a:srgbClr val="643820"/>
                </a:solidFill>
                <a:latin typeface="Menlo" charset="0"/>
                <a:ea typeface="Calibri" charset="0"/>
                <a:cs typeface="Times New Roman" charset="0"/>
              </a:rPr>
              <a:t>#include </a:t>
            </a:r>
            <a:r>
              <a:rPr lang="en-US" sz="1400" dirty="0">
                <a:solidFill>
                  <a:srgbClr val="C41A16"/>
                </a:solidFill>
                <a:latin typeface="Menlo" charset="0"/>
                <a:ea typeface="Calibri" charset="0"/>
                <a:cs typeface="Times New Roman" charset="0"/>
              </a:rPr>
              <a:t>&lt;</a:t>
            </a:r>
            <a:r>
              <a:rPr lang="en-US" sz="1400" dirty="0" err="1">
                <a:solidFill>
                  <a:srgbClr val="C41A16"/>
                </a:solidFill>
                <a:latin typeface="Menlo" charset="0"/>
                <a:ea typeface="Calibri" charset="0"/>
                <a:cs typeface="Times New Roman" charset="0"/>
              </a:rPr>
              <a:t>iostream</a:t>
            </a:r>
            <a:r>
              <a:rPr lang="en-US" sz="1400" dirty="0" smtClean="0">
                <a:solidFill>
                  <a:srgbClr val="C41A16"/>
                </a:solidFill>
                <a:latin typeface="Menlo" charset="0"/>
                <a:ea typeface="Calibri" charset="0"/>
                <a:cs typeface="Times New Roman" charset="0"/>
              </a:rPr>
              <a:t>&gt;</a:t>
            </a:r>
            <a:endParaRPr lang="en-US" sz="1600" dirty="0">
              <a:latin typeface="Calibri" charset="0"/>
              <a:ea typeface="Calibri" charset="0"/>
              <a:cs typeface="Times New Roman" charset="0"/>
            </a:endParaRPr>
          </a:p>
          <a:p>
            <a:pPr>
              <a:tabLst>
                <a:tab pos="344805" algn="l"/>
              </a:tabLst>
            </a:pPr>
            <a:r>
              <a:rPr lang="en-US" sz="1400" dirty="0">
                <a:solidFill>
                  <a:srgbClr val="AA0D91"/>
                </a:solidFill>
                <a:latin typeface="Menlo" charset="0"/>
                <a:ea typeface="Calibri" charset="0"/>
                <a:cs typeface="Times New Roman" charset="0"/>
              </a:rPr>
              <a:t>using</a:t>
            </a: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namespace</a:t>
            </a: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std</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err="1">
                <a:solidFill>
                  <a:srgbClr val="AA0D91"/>
                </a:solidFill>
                <a:latin typeface="Menlo" charset="0"/>
                <a:ea typeface="Calibri" charset="0"/>
                <a:cs typeface="Times New Roman" charset="0"/>
              </a:rPr>
              <a:t>int</a:t>
            </a:r>
            <a:r>
              <a:rPr lang="en-US" sz="1400" dirty="0">
                <a:latin typeface="Menlo" charset="0"/>
                <a:ea typeface="Calibri" charset="0"/>
                <a:cs typeface="Times New Roman" charset="0"/>
              </a:rPr>
              <a:t> main</a:t>
            </a:r>
            <a:r>
              <a:rPr lang="en-US" sz="1400" dirty="0" smtClean="0">
                <a:latin typeface="Menlo" charset="0"/>
                <a:ea typeface="Calibri" charset="0"/>
                <a:cs typeface="Times New Roman" charset="0"/>
              </a:rPr>
              <a:t>()</a:t>
            </a:r>
            <a:r>
              <a:rPr lang="en-US" sz="1600" dirty="0" smtClean="0">
                <a:latin typeface="Calibri" charset="0"/>
                <a:ea typeface="Calibri" charset="0"/>
                <a:cs typeface="Times New Roman" charset="0"/>
              </a:rPr>
              <a:t> </a:t>
            </a:r>
            <a:r>
              <a:rPr lang="en-US" sz="1400" dirty="0" smtClean="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a:solidFill>
                  <a:srgbClr val="5C2699"/>
                </a:solidFill>
                <a:latin typeface="Menlo" charset="0"/>
                <a:ea typeface="Calibri" charset="0"/>
                <a:cs typeface="Times New Roman" charset="0"/>
              </a:rPr>
              <a:t>string</a:t>
            </a:r>
            <a:r>
              <a:rPr lang="en-US" sz="1400" dirty="0">
                <a:latin typeface="Menlo" charset="0"/>
                <a:ea typeface="Calibri" charset="0"/>
                <a:cs typeface="Times New Roman" charset="0"/>
              </a:rPr>
              <a:t> </a:t>
            </a:r>
            <a:r>
              <a:rPr lang="en-US" sz="1400" dirty="0" err="1">
                <a:latin typeface="Menlo" charset="0"/>
                <a:ea typeface="Calibri" charset="0"/>
                <a:cs typeface="Times New Roman" charset="0"/>
              </a:rPr>
              <a:t>userInput</a:t>
            </a:r>
            <a:r>
              <a:rPr lang="en-US" sz="1400" dirty="0">
                <a:latin typeface="Menlo" charset="0"/>
                <a:ea typeface="Calibri" charset="0"/>
                <a:cs typeface="Times New Roman" charset="0"/>
              </a:rPr>
              <a:t> = </a:t>
            </a:r>
            <a:r>
              <a:rPr lang="en-US" sz="1400" dirty="0">
                <a:solidFill>
                  <a:srgbClr val="C41A16"/>
                </a:solidFill>
                <a:latin typeface="Menlo" charset="0"/>
                <a:ea typeface="Calibri" charset="0"/>
                <a:cs typeface="Times New Roman" charset="0"/>
              </a:rPr>
              <a:t>"initialize"</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latin typeface="Menlo" charset="0"/>
                <a:ea typeface="Calibri" charset="0"/>
                <a:cs typeface="Times New Roman" charset="0"/>
              </a:rPr>
              <a:t>userInput</a:t>
            </a:r>
            <a:r>
              <a:rPr lang="en-US" sz="1400" dirty="0">
                <a:latin typeface="Menlo" charset="0"/>
                <a:ea typeface="Calibri" charset="0"/>
                <a:cs typeface="Times New Roman" charset="0"/>
              </a:rPr>
              <a:t> = </a:t>
            </a:r>
            <a:r>
              <a:rPr lang="en-US" sz="1400" dirty="0">
                <a:solidFill>
                  <a:srgbClr val="C41A16"/>
                </a:solidFill>
                <a:latin typeface="Menlo" charset="0"/>
                <a:ea typeface="Calibri" charset="0"/>
                <a:cs typeface="Times New Roman" charset="0"/>
              </a:rPr>
              <a:t>"New value"</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cout</a:t>
            </a:r>
            <a:r>
              <a:rPr lang="en-US" sz="1400" dirty="0">
                <a:latin typeface="Menlo" charset="0"/>
                <a:ea typeface="Calibri" charset="0"/>
                <a:cs typeface="Times New Roman" charset="0"/>
              </a:rPr>
              <a:t> &lt;&lt; </a:t>
            </a:r>
            <a:r>
              <a:rPr lang="en-US" sz="1400" dirty="0">
                <a:solidFill>
                  <a:srgbClr val="C41A16"/>
                </a:solidFill>
                <a:latin typeface="Menlo" charset="0"/>
                <a:ea typeface="Calibri" charset="0"/>
                <a:cs typeface="Times New Roman" charset="0"/>
              </a:rPr>
              <a:t>"Please enter a word (press enter when done):\n"</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cin</a:t>
            </a:r>
            <a:r>
              <a:rPr lang="en-US" sz="1400" dirty="0">
                <a:latin typeface="Menlo" charset="0"/>
                <a:ea typeface="Calibri" charset="0"/>
                <a:cs typeface="Times New Roman" charset="0"/>
              </a:rPr>
              <a:t> &gt;&gt; </a:t>
            </a:r>
            <a:r>
              <a:rPr lang="en-US" sz="1400" dirty="0" err="1">
                <a:latin typeface="Menlo" charset="0"/>
                <a:ea typeface="Calibri" charset="0"/>
                <a:cs typeface="Times New Roman" charset="0"/>
              </a:rPr>
              <a:t>userInput</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cout</a:t>
            </a:r>
            <a:r>
              <a:rPr lang="en-US" sz="1400" dirty="0">
                <a:latin typeface="Menlo" charset="0"/>
                <a:ea typeface="Calibri" charset="0"/>
                <a:cs typeface="Times New Roman" charset="0"/>
              </a:rPr>
              <a:t> &lt;&lt; </a:t>
            </a:r>
            <a:r>
              <a:rPr lang="en-US" sz="1400" dirty="0">
                <a:solidFill>
                  <a:srgbClr val="C41A16"/>
                </a:solidFill>
                <a:latin typeface="Menlo" charset="0"/>
                <a:ea typeface="Calibri" charset="0"/>
                <a:cs typeface="Times New Roman" charset="0"/>
              </a:rPr>
              <a:t>"You input: "</a:t>
            </a:r>
            <a:r>
              <a:rPr lang="en-US" sz="1400" dirty="0">
                <a:latin typeface="Menlo" charset="0"/>
                <a:ea typeface="Calibri" charset="0"/>
                <a:cs typeface="Times New Roman" charset="0"/>
              </a:rPr>
              <a:t> &lt;&lt; </a:t>
            </a:r>
            <a:r>
              <a:rPr lang="en-US" sz="1400" dirty="0" err="1">
                <a:latin typeface="Menlo" charset="0"/>
                <a:ea typeface="Calibri" charset="0"/>
                <a:cs typeface="Times New Roman" charset="0"/>
              </a:rPr>
              <a:t>userInput</a:t>
            </a:r>
            <a:r>
              <a:rPr lang="en-US" sz="1400" dirty="0">
                <a:latin typeface="Menlo" charset="0"/>
                <a:ea typeface="Calibri" charset="0"/>
                <a:cs typeface="Times New Roman" charset="0"/>
              </a:rPr>
              <a:t> &lt;&lt; </a:t>
            </a:r>
            <a:r>
              <a:rPr lang="en-US" sz="1400" dirty="0">
                <a:solidFill>
                  <a:srgbClr val="C41A16"/>
                </a:solidFill>
                <a:latin typeface="Menlo" charset="0"/>
                <a:ea typeface="Calibri" charset="0"/>
                <a:cs typeface="Times New Roman" charset="0"/>
              </a:rPr>
              <a:t>".\n"</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return</a:t>
            </a:r>
            <a:r>
              <a:rPr lang="en-US" sz="1400" dirty="0">
                <a:latin typeface="Menlo" charset="0"/>
                <a:ea typeface="Calibri" charset="0"/>
                <a:cs typeface="Times New Roman" charset="0"/>
              </a:rPr>
              <a:t> </a:t>
            </a:r>
            <a:r>
              <a:rPr lang="en-US" sz="1400" dirty="0">
                <a:solidFill>
                  <a:srgbClr val="1C00CF"/>
                </a:solidFill>
                <a:latin typeface="Menlo" charset="0"/>
                <a:ea typeface="Calibri" charset="0"/>
                <a:cs typeface="Times New Roman" charset="0"/>
              </a:rPr>
              <a:t>0</a:t>
            </a: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smtClean="0">
                <a:latin typeface="Menlo" charset="0"/>
                <a:ea typeface="Calibri" charset="0"/>
                <a:cs typeface="Times New Roman" charset="0"/>
              </a:rPr>
              <a:t>}</a:t>
            </a:r>
            <a:endParaRPr lang="en-US" sz="1600" dirty="0">
              <a:latin typeface="Calibri" charset="0"/>
              <a:ea typeface="Calibri" charset="0"/>
              <a:cs typeface="Times New Roman" charset="0"/>
            </a:endParaRPr>
          </a:p>
        </p:txBody>
      </p:sp>
    </p:spTree>
    <p:extLst>
      <p:ext uri="{BB962C8B-B14F-4D97-AF65-F5344CB8AC3E}">
        <p14:creationId xmlns:p14="http://schemas.microsoft.com/office/powerpoint/2010/main" val="185625163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r>
              <a:rPr lang="en-US" dirty="0" smtClean="0"/>
              <a:t>1.5: Hello Me</a:t>
            </a:r>
            <a:endParaRPr lang="en-US" dirty="0"/>
          </a:p>
        </p:txBody>
      </p:sp>
      <p:sp>
        <p:nvSpPr>
          <p:cNvPr id="3" name="Text Placeholder 2"/>
          <p:cNvSpPr>
            <a:spLocks noGrp="1"/>
          </p:cNvSpPr>
          <p:nvPr>
            <p:ph type="body" idx="1"/>
          </p:nvPr>
        </p:nvSpPr>
        <p:spPr/>
        <p:txBody>
          <a:bodyPr/>
          <a:lstStyle/>
          <a:p>
            <a:r>
              <a:rPr lang="en-US" sz="1800" dirty="0" smtClean="0"/>
              <a:t>Can you figure out how to write a program that says “Hello, ” and then the name of the user? </a:t>
            </a:r>
          </a:p>
          <a:p>
            <a:endParaRPr lang="en-US" sz="1800" dirty="0" smtClean="0"/>
          </a:p>
          <a:p>
            <a:r>
              <a:rPr lang="en-US" sz="1800" dirty="0"/>
              <a:t>For example: “Hello, Scott</a:t>
            </a:r>
            <a:r>
              <a:rPr lang="en-US" sz="1800" dirty="0" smtClean="0"/>
              <a:t>!”</a:t>
            </a:r>
          </a:p>
          <a:p>
            <a:endParaRPr lang="en-US" sz="1800" dirty="0" smtClean="0"/>
          </a:p>
          <a:p>
            <a:pPr marL="285750" indent="-285750">
              <a:buFont typeface="Arial" charset="0"/>
              <a:buChar char="•"/>
            </a:pPr>
            <a:r>
              <a:rPr lang="en-US" sz="1800" dirty="0" smtClean="0"/>
              <a:t>User should enter their name through the console.</a:t>
            </a:r>
          </a:p>
          <a:p>
            <a:pPr marL="285750" indent="-285750">
              <a:buFont typeface="Arial" charset="0"/>
              <a:buChar char="•"/>
            </a:pPr>
            <a:r>
              <a:rPr lang="en-US" sz="1800" dirty="0" smtClean="0"/>
              <a:t>Put an exclamation point at the end!</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856" y="3095217"/>
            <a:ext cx="1832843" cy="1832843"/>
          </a:xfrm>
          <a:prstGeom prst="rect">
            <a:avLst/>
          </a:prstGeom>
        </p:spPr>
      </p:pic>
    </p:spTree>
    <p:extLst>
      <p:ext uri="{BB962C8B-B14F-4D97-AF65-F5344CB8AC3E}">
        <p14:creationId xmlns:p14="http://schemas.microsoft.com/office/powerpoint/2010/main" val="6290883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1.5: Hello Me</a:t>
            </a:r>
          </a:p>
        </p:txBody>
      </p:sp>
      <p:sp>
        <p:nvSpPr>
          <p:cNvPr id="3" name="Text Placeholder 2"/>
          <p:cNvSpPr>
            <a:spLocks noGrp="1"/>
          </p:cNvSpPr>
          <p:nvPr>
            <p:ph type="body" idx="1"/>
          </p:nvPr>
        </p:nvSpPr>
        <p:spPr/>
        <p:txBody>
          <a:bodyPr/>
          <a:lstStyle/>
          <a:p>
            <a:r>
              <a:rPr lang="en-US" sz="1400" dirty="0">
                <a:solidFill>
                  <a:srgbClr val="643820"/>
                </a:solidFill>
                <a:latin typeface="Menlo-Regular" charset="0"/>
              </a:rPr>
              <a:t>#include </a:t>
            </a:r>
            <a:r>
              <a:rPr lang="en-US" sz="1400" dirty="0">
                <a:solidFill>
                  <a:srgbClr val="C41A16"/>
                </a:solidFill>
                <a:latin typeface="Menlo-Regular" charset="0"/>
              </a:rPr>
              <a:t>&lt;</a:t>
            </a:r>
            <a:r>
              <a:rPr lang="en-US" sz="1400" dirty="0" err="1">
                <a:solidFill>
                  <a:srgbClr val="C41A16"/>
                </a:solidFill>
                <a:latin typeface="Menlo-Regular" charset="0"/>
              </a:rPr>
              <a:t>iostream</a:t>
            </a:r>
            <a:r>
              <a:rPr lang="en-US" sz="1400" dirty="0">
                <a:solidFill>
                  <a:srgbClr val="C41A16"/>
                </a:solidFill>
                <a:latin typeface="Menlo-Regular" charset="0"/>
              </a:rPr>
              <a:t>&gt;</a:t>
            </a:r>
            <a:endParaRPr lang="en-US" sz="1400" dirty="0">
              <a:solidFill>
                <a:srgbClr val="643820"/>
              </a:solidFill>
              <a:latin typeface="Menlo-Regular" charset="0"/>
            </a:endParaRPr>
          </a:p>
          <a:p>
            <a:endParaRPr lang="en-US" sz="1400" dirty="0">
              <a:latin typeface="Menlo-Regular" charset="0"/>
            </a:endParaRPr>
          </a:p>
          <a:p>
            <a:r>
              <a:rPr lang="en-US" sz="1400" dirty="0">
                <a:solidFill>
                  <a:srgbClr val="AA0D91"/>
                </a:solidFill>
                <a:latin typeface="Menlo-Regular" charset="0"/>
              </a:rPr>
              <a:t>using</a:t>
            </a:r>
            <a:r>
              <a:rPr lang="en-US" sz="1400" dirty="0">
                <a:latin typeface="Menlo-Regular" charset="0"/>
              </a:rPr>
              <a:t> </a:t>
            </a:r>
            <a:r>
              <a:rPr lang="en-US" sz="1400" dirty="0">
                <a:solidFill>
                  <a:srgbClr val="AA0D91"/>
                </a:solidFill>
                <a:latin typeface="Menlo-Regular" charset="0"/>
              </a:rPr>
              <a:t>namespace</a:t>
            </a:r>
            <a:r>
              <a:rPr lang="en-US" sz="1400" dirty="0">
                <a:latin typeface="Menlo-Regular" charset="0"/>
              </a:rPr>
              <a:t> </a:t>
            </a:r>
            <a:r>
              <a:rPr lang="en-US" sz="1400" dirty="0" err="1">
                <a:solidFill>
                  <a:srgbClr val="5C2699"/>
                </a:solidFill>
                <a:latin typeface="Menlo-Regular" charset="0"/>
              </a:rPr>
              <a:t>std</a:t>
            </a:r>
            <a:r>
              <a:rPr lang="en-US" sz="1400" dirty="0">
                <a:latin typeface="Menlo-Regular" charset="0"/>
              </a:rPr>
              <a:t>;</a:t>
            </a:r>
          </a:p>
          <a:p>
            <a:endParaRPr lang="en-US" sz="1400" dirty="0">
              <a:latin typeface="Menlo-Regular" charset="0"/>
            </a:endParaRPr>
          </a:p>
          <a:p>
            <a:r>
              <a:rPr lang="en-US" sz="1400" dirty="0" err="1">
                <a:solidFill>
                  <a:srgbClr val="AA0D91"/>
                </a:solidFill>
                <a:latin typeface="Menlo-Regular" charset="0"/>
              </a:rPr>
              <a:t>int</a:t>
            </a:r>
            <a:r>
              <a:rPr lang="en-US" sz="1400" dirty="0">
                <a:latin typeface="Menlo-Regular" charset="0"/>
              </a:rPr>
              <a:t> main()</a:t>
            </a:r>
          </a:p>
          <a:p>
            <a:r>
              <a:rPr lang="en-US" sz="1400" dirty="0">
                <a:latin typeface="Menlo-Regular" charset="0"/>
              </a:rPr>
              <a:t>{</a:t>
            </a:r>
          </a:p>
          <a:p>
            <a:r>
              <a:rPr lang="en-US" sz="1400" dirty="0">
                <a:latin typeface="Menlo-Regular" charset="0"/>
              </a:rPr>
              <a:t>    </a:t>
            </a:r>
            <a:r>
              <a:rPr lang="en-US" sz="1400" dirty="0">
                <a:solidFill>
                  <a:srgbClr val="5C2699"/>
                </a:solidFill>
                <a:latin typeface="Menlo-Regular" charset="0"/>
              </a:rPr>
              <a:t>string</a:t>
            </a:r>
            <a:r>
              <a:rPr lang="en-US" sz="1400" dirty="0">
                <a:latin typeface="Menlo-Regular" charset="0"/>
              </a:rPr>
              <a:t> </a:t>
            </a:r>
            <a:r>
              <a:rPr lang="en-US" sz="1400" dirty="0" err="1">
                <a:latin typeface="Menlo-Regular" charset="0"/>
              </a:rPr>
              <a:t>userName</a:t>
            </a:r>
            <a:r>
              <a:rPr lang="en-US" sz="1400" dirty="0">
                <a:latin typeface="Menlo-Regular" charset="0"/>
              </a:rPr>
              <a:t> = </a:t>
            </a:r>
            <a:r>
              <a:rPr lang="en-US" sz="1400" dirty="0">
                <a:solidFill>
                  <a:srgbClr val="C41A16"/>
                </a:solidFill>
                <a:latin typeface="Menlo-Regular" charset="0"/>
              </a:rPr>
              <a:t>"Linus"</a:t>
            </a:r>
            <a:r>
              <a:rPr lang="en-US" sz="1400" dirty="0">
                <a:latin typeface="Menlo-Regular" charset="0"/>
              </a:rPr>
              <a:t>;</a:t>
            </a:r>
          </a:p>
          <a:p>
            <a:r>
              <a:rPr lang="de-DE" sz="1400" dirty="0">
                <a:latin typeface="Menlo-Regular" charset="0"/>
              </a:rPr>
              <a:t>    </a:t>
            </a:r>
          </a:p>
          <a:p>
            <a:r>
              <a:rPr lang="de-DE" sz="1400" dirty="0">
                <a:latin typeface="Menlo-Regular" charset="0"/>
              </a:rPr>
              <a:t>    </a:t>
            </a:r>
            <a:r>
              <a:rPr lang="de-DE" sz="1400" dirty="0" err="1">
                <a:solidFill>
                  <a:srgbClr val="5C2699"/>
                </a:solidFill>
                <a:latin typeface="Menlo-Regular" charset="0"/>
              </a:rPr>
              <a:t>cout</a:t>
            </a:r>
            <a:r>
              <a:rPr lang="de-DE" sz="1400" dirty="0">
                <a:latin typeface="Menlo-Regular" charset="0"/>
              </a:rPr>
              <a:t> &lt;&lt; </a:t>
            </a:r>
            <a:r>
              <a:rPr lang="de-DE" sz="1400" dirty="0">
                <a:solidFill>
                  <a:srgbClr val="C41A16"/>
                </a:solidFill>
                <a:latin typeface="Menlo-Regular" charset="0"/>
              </a:rPr>
              <a:t>"</a:t>
            </a:r>
            <a:r>
              <a:rPr lang="de-DE" sz="1400" dirty="0" err="1">
                <a:solidFill>
                  <a:srgbClr val="C41A16"/>
                </a:solidFill>
                <a:latin typeface="Menlo-Regular" charset="0"/>
              </a:rPr>
              <a:t>Please</a:t>
            </a:r>
            <a:r>
              <a:rPr lang="de-DE" sz="1400" dirty="0">
                <a:solidFill>
                  <a:srgbClr val="C41A16"/>
                </a:solidFill>
                <a:latin typeface="Menlo-Regular" charset="0"/>
              </a:rPr>
              <a:t> </a:t>
            </a:r>
            <a:r>
              <a:rPr lang="de-DE" sz="1400" dirty="0" err="1">
                <a:solidFill>
                  <a:srgbClr val="C41A16"/>
                </a:solidFill>
                <a:latin typeface="Menlo-Regular" charset="0"/>
              </a:rPr>
              <a:t>enter</a:t>
            </a:r>
            <a:r>
              <a:rPr lang="de-DE" sz="1400" dirty="0">
                <a:solidFill>
                  <a:srgbClr val="C41A16"/>
                </a:solidFill>
                <a:latin typeface="Menlo-Regular" charset="0"/>
              </a:rPr>
              <a:t> </a:t>
            </a:r>
            <a:r>
              <a:rPr lang="de-DE" sz="1400" dirty="0" err="1">
                <a:solidFill>
                  <a:srgbClr val="C41A16"/>
                </a:solidFill>
                <a:latin typeface="Menlo-Regular" charset="0"/>
              </a:rPr>
              <a:t>your</a:t>
            </a:r>
            <a:r>
              <a:rPr lang="de-DE" sz="1400" dirty="0">
                <a:solidFill>
                  <a:srgbClr val="C41A16"/>
                </a:solidFill>
                <a:latin typeface="Menlo-Regular" charset="0"/>
              </a:rPr>
              <a:t> </a:t>
            </a:r>
            <a:r>
              <a:rPr lang="de-DE" sz="1400" dirty="0" err="1">
                <a:solidFill>
                  <a:srgbClr val="C41A16"/>
                </a:solidFill>
                <a:latin typeface="Menlo-Regular" charset="0"/>
              </a:rPr>
              <a:t>name</a:t>
            </a:r>
            <a:r>
              <a:rPr lang="de-DE" sz="1400" dirty="0">
                <a:solidFill>
                  <a:srgbClr val="C41A16"/>
                </a:solidFill>
                <a:latin typeface="Menlo-Regular" charset="0"/>
              </a:rPr>
              <a:t>:\</a:t>
            </a:r>
            <a:r>
              <a:rPr lang="de-DE" sz="1400" dirty="0" err="1">
                <a:solidFill>
                  <a:srgbClr val="C41A16"/>
                </a:solidFill>
                <a:latin typeface="Menlo-Regular" charset="0"/>
              </a:rPr>
              <a:t>n</a:t>
            </a:r>
            <a:r>
              <a:rPr lang="de-DE" sz="1400" dirty="0">
                <a:solidFill>
                  <a:srgbClr val="C41A16"/>
                </a:solidFill>
                <a:latin typeface="Menlo-Regular" charset="0"/>
              </a:rPr>
              <a:t>"</a:t>
            </a:r>
            <a:r>
              <a:rPr lang="de-DE" sz="1400" dirty="0">
                <a:latin typeface="Menlo-Regular" charset="0"/>
              </a:rPr>
              <a:t>;</a:t>
            </a:r>
          </a:p>
          <a:p>
            <a:r>
              <a:rPr lang="de-DE" sz="1400" dirty="0">
                <a:latin typeface="Menlo-Regular" charset="0"/>
              </a:rPr>
              <a:t>    </a:t>
            </a:r>
          </a:p>
          <a:p>
            <a:r>
              <a:rPr lang="de-DE" sz="1400" dirty="0">
                <a:latin typeface="Menlo-Regular" charset="0"/>
              </a:rPr>
              <a:t>    </a:t>
            </a:r>
            <a:r>
              <a:rPr lang="de-DE" sz="1400" dirty="0" err="1">
                <a:solidFill>
                  <a:srgbClr val="5C2699"/>
                </a:solidFill>
                <a:latin typeface="Menlo-Regular" charset="0"/>
              </a:rPr>
              <a:t>cin</a:t>
            </a:r>
            <a:r>
              <a:rPr lang="de-DE" sz="1400" dirty="0">
                <a:latin typeface="Menlo-Regular" charset="0"/>
              </a:rPr>
              <a:t> &gt;&gt; </a:t>
            </a:r>
            <a:r>
              <a:rPr lang="de-DE" sz="1400" dirty="0" err="1">
                <a:latin typeface="Menlo-Regular" charset="0"/>
              </a:rPr>
              <a:t>userName</a:t>
            </a:r>
            <a:r>
              <a:rPr lang="de-DE" sz="1400" dirty="0">
                <a:latin typeface="Menlo-Regular" charset="0"/>
              </a:rPr>
              <a:t>;</a:t>
            </a:r>
          </a:p>
          <a:p>
            <a:r>
              <a:rPr lang="de-DE" sz="1400" dirty="0">
                <a:latin typeface="Menlo-Regular" charset="0"/>
              </a:rPr>
              <a:t>    </a:t>
            </a:r>
          </a:p>
          <a:p>
            <a:r>
              <a:rPr lang="en-US" sz="1400" dirty="0">
                <a:latin typeface="Menlo-Regular" charset="0"/>
              </a:rPr>
              <a:t>    </a:t>
            </a:r>
            <a:r>
              <a:rPr lang="en-US" sz="1400" dirty="0" err="1">
                <a:solidFill>
                  <a:srgbClr val="5C2699"/>
                </a:solidFill>
                <a:latin typeface="Menlo-Regular" charset="0"/>
              </a:rPr>
              <a:t>cout</a:t>
            </a:r>
            <a:r>
              <a:rPr lang="en-US" sz="1400" dirty="0">
                <a:latin typeface="Menlo-Regular" charset="0"/>
              </a:rPr>
              <a:t> &lt;&lt; </a:t>
            </a:r>
            <a:r>
              <a:rPr lang="en-US" sz="1400" dirty="0">
                <a:solidFill>
                  <a:srgbClr val="C41A16"/>
                </a:solidFill>
                <a:latin typeface="Menlo-Regular" charset="0"/>
              </a:rPr>
              <a:t>"Hello, "</a:t>
            </a:r>
            <a:r>
              <a:rPr lang="en-US" sz="1400" dirty="0">
                <a:latin typeface="Menlo-Regular" charset="0"/>
              </a:rPr>
              <a:t> &lt;&lt; </a:t>
            </a:r>
            <a:r>
              <a:rPr lang="en-US" sz="1400" dirty="0" err="1">
                <a:latin typeface="Menlo-Regular" charset="0"/>
              </a:rPr>
              <a:t>userName</a:t>
            </a:r>
            <a:r>
              <a:rPr lang="en-US" sz="1400" dirty="0">
                <a:latin typeface="Menlo-Regular" charset="0"/>
              </a:rPr>
              <a:t> &lt;&lt; </a:t>
            </a:r>
            <a:r>
              <a:rPr lang="en-US" sz="1400" dirty="0">
                <a:solidFill>
                  <a:srgbClr val="C41A16"/>
                </a:solidFill>
                <a:latin typeface="Menlo-Regular" charset="0"/>
              </a:rPr>
              <a:t>"!\n"</a:t>
            </a:r>
            <a:r>
              <a:rPr lang="en-US" sz="1400" dirty="0">
                <a:latin typeface="Menlo-Regular" charset="0"/>
              </a:rPr>
              <a:t>;</a:t>
            </a:r>
          </a:p>
          <a:p>
            <a:r>
              <a:rPr lang="de-DE" sz="1400" dirty="0">
                <a:latin typeface="Menlo-Regular" charset="0"/>
              </a:rPr>
              <a:t>    </a:t>
            </a:r>
          </a:p>
          <a:p>
            <a:r>
              <a:rPr lang="en-US" sz="1400" dirty="0">
                <a:latin typeface="Menlo-Regular" charset="0"/>
              </a:rPr>
              <a:t>    </a:t>
            </a:r>
            <a:r>
              <a:rPr lang="en-US" sz="1400" dirty="0">
                <a:solidFill>
                  <a:srgbClr val="AA0D91"/>
                </a:solidFill>
                <a:latin typeface="Menlo-Regular" charset="0"/>
              </a:rPr>
              <a:t>return</a:t>
            </a:r>
            <a:r>
              <a:rPr lang="en-US" sz="1400" dirty="0">
                <a:latin typeface="Menlo-Regular" charset="0"/>
              </a:rPr>
              <a:t> </a:t>
            </a:r>
            <a:r>
              <a:rPr lang="en-US" sz="1400" dirty="0">
                <a:solidFill>
                  <a:srgbClr val="1C00CF"/>
                </a:solidFill>
                <a:latin typeface="Menlo-Regular" charset="0"/>
              </a:rPr>
              <a:t>0</a:t>
            </a:r>
            <a:r>
              <a:rPr lang="en-US" sz="1400" dirty="0">
                <a:latin typeface="Menlo-Regular" charset="0"/>
              </a:rPr>
              <a:t>;</a:t>
            </a:r>
          </a:p>
          <a:p>
            <a:r>
              <a:rPr lang="de-DE" sz="1400" dirty="0">
                <a:latin typeface="Menlo-Regular" charset="0"/>
              </a:rPr>
              <a:t>    </a:t>
            </a:r>
          </a:p>
          <a:p>
            <a:r>
              <a:rPr lang="de-DE" sz="1400" dirty="0">
                <a:latin typeface="Menlo-Regular" charset="0"/>
              </a:rPr>
              <a:t>}</a:t>
            </a:r>
            <a:endParaRPr lang="en-US" sz="1600" dirty="0">
              <a:latin typeface="Calibri" charset="0"/>
              <a:ea typeface="Calibri" charset="0"/>
              <a:cs typeface="Times New Roman"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856" y="3095217"/>
            <a:ext cx="1832843" cy="1832843"/>
          </a:xfrm>
          <a:prstGeom prst="rect">
            <a:avLst/>
          </a:prstGeom>
        </p:spPr>
      </p:pic>
    </p:spTree>
    <p:extLst>
      <p:ext uri="{BB962C8B-B14F-4D97-AF65-F5344CB8AC3E}">
        <p14:creationId xmlns:p14="http://schemas.microsoft.com/office/powerpoint/2010/main" val="121384907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r>
              <a:rPr lang="en-US" dirty="0" smtClean="0"/>
              <a:t>1.6: Rhyme Generator</a:t>
            </a:r>
            <a:endParaRPr lang="en-US" dirty="0"/>
          </a:p>
        </p:txBody>
      </p:sp>
      <p:sp>
        <p:nvSpPr>
          <p:cNvPr id="3" name="Text Placeholder 2"/>
          <p:cNvSpPr>
            <a:spLocks noGrp="1"/>
          </p:cNvSpPr>
          <p:nvPr>
            <p:ph type="body" idx="1"/>
          </p:nvPr>
        </p:nvSpPr>
        <p:spPr/>
        <p:txBody>
          <a:bodyPr/>
          <a:lstStyle/>
          <a:p>
            <a:r>
              <a:rPr lang="en-US" sz="1600" dirty="0" smtClean="0"/>
              <a:t>Can you figure out how to make a rhyme generator? The program should go like this:</a:t>
            </a:r>
          </a:p>
          <a:p>
            <a:endParaRPr lang="en-US" sz="1600" dirty="0"/>
          </a:p>
          <a:p>
            <a:pPr marL="285750" indent="-285750">
              <a:buFont typeface="Arial" charset="0"/>
              <a:buChar char="•"/>
            </a:pPr>
            <a:r>
              <a:rPr lang="en-US" sz="1800" dirty="0" smtClean="0"/>
              <a:t>User enters a word missing the first letter</a:t>
            </a:r>
          </a:p>
          <a:p>
            <a:pPr marL="285750" indent="-285750">
              <a:buFont typeface="Arial" charset="0"/>
              <a:buChar char="•"/>
            </a:pPr>
            <a:r>
              <a:rPr lang="en-US" sz="1800" dirty="0" smtClean="0"/>
              <a:t>Program provides a list of possible rhymes</a:t>
            </a:r>
          </a:p>
          <a:p>
            <a:endParaRPr lang="en-US" sz="1600" dirty="0"/>
          </a:p>
          <a:p>
            <a:r>
              <a:rPr lang="en-US" sz="1600" dirty="0" smtClean="0"/>
              <a:t>For example: For the word “Dog”</a:t>
            </a:r>
          </a:p>
          <a:p>
            <a:endParaRPr lang="en-US" sz="1600" dirty="0" smtClean="0"/>
          </a:p>
          <a:p>
            <a:r>
              <a:rPr lang="en-US" sz="1800" dirty="0" smtClean="0"/>
              <a:t>User input = “</a:t>
            </a:r>
            <a:r>
              <a:rPr lang="en-US" sz="1800" dirty="0" err="1" smtClean="0"/>
              <a:t>og</a:t>
            </a:r>
            <a:r>
              <a:rPr lang="en-US" sz="1800" dirty="0" smtClean="0"/>
              <a:t>”</a:t>
            </a:r>
          </a:p>
          <a:p>
            <a:r>
              <a:rPr lang="en-US" sz="1800" dirty="0" smtClean="0"/>
              <a:t>Possible Rhymes:</a:t>
            </a:r>
          </a:p>
          <a:p>
            <a:r>
              <a:rPr lang="en-US" sz="1800" dirty="0" err="1" smtClean="0"/>
              <a:t>Aog</a:t>
            </a:r>
            <a:endParaRPr lang="en-US" sz="1800" dirty="0" smtClean="0"/>
          </a:p>
          <a:p>
            <a:r>
              <a:rPr lang="en-US" sz="1800" dirty="0" smtClean="0"/>
              <a:t>Bog</a:t>
            </a:r>
          </a:p>
          <a:p>
            <a:r>
              <a:rPr lang="en-US" sz="1800" dirty="0" smtClean="0"/>
              <a:t>Cog</a:t>
            </a:r>
          </a:p>
          <a:p>
            <a:r>
              <a:rPr lang="is-IS" sz="1800" dirty="0" smtClean="0"/>
              <a:t>…etc</a:t>
            </a:r>
            <a:endParaRPr lang="en-US" sz="18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856" y="3095217"/>
            <a:ext cx="1832843" cy="1832843"/>
          </a:xfrm>
          <a:prstGeom prst="rect">
            <a:avLst/>
          </a:prstGeom>
        </p:spPr>
      </p:pic>
    </p:spTree>
    <p:extLst>
      <p:ext uri="{BB962C8B-B14F-4D97-AF65-F5344CB8AC3E}">
        <p14:creationId xmlns:p14="http://schemas.microsoft.com/office/powerpoint/2010/main" val="138212136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1.6: Rhyme Generator</a:t>
            </a:r>
          </a:p>
        </p:txBody>
      </p:sp>
      <p:sp>
        <p:nvSpPr>
          <p:cNvPr id="3" name="Text Placeholder 2"/>
          <p:cNvSpPr>
            <a:spLocks noGrp="1"/>
          </p:cNvSpPr>
          <p:nvPr>
            <p:ph type="body" idx="1"/>
          </p:nvPr>
        </p:nvSpPr>
        <p:spPr/>
        <p:txBody>
          <a:bodyPr/>
          <a:lstStyle/>
          <a:p>
            <a:r>
              <a:rPr lang="en-US" sz="1200" dirty="0">
                <a:solidFill>
                  <a:srgbClr val="643820"/>
                </a:solidFill>
                <a:latin typeface="Menlo-Regular" charset="0"/>
              </a:rPr>
              <a:t>#include </a:t>
            </a:r>
            <a:r>
              <a:rPr lang="en-US" sz="1200" dirty="0">
                <a:solidFill>
                  <a:srgbClr val="C41A16"/>
                </a:solidFill>
                <a:latin typeface="Menlo-Regular" charset="0"/>
              </a:rPr>
              <a:t>&lt;</a:t>
            </a:r>
            <a:r>
              <a:rPr lang="en-US" sz="1200" dirty="0" err="1">
                <a:solidFill>
                  <a:srgbClr val="C41A16"/>
                </a:solidFill>
                <a:latin typeface="Menlo-Regular" charset="0"/>
              </a:rPr>
              <a:t>iostream</a:t>
            </a:r>
            <a:r>
              <a:rPr lang="en-US" sz="1200" dirty="0" smtClean="0">
                <a:solidFill>
                  <a:srgbClr val="C41A16"/>
                </a:solidFill>
                <a:latin typeface="Menlo-Regular" charset="0"/>
              </a:rPr>
              <a:t>&gt;</a:t>
            </a:r>
            <a:endParaRPr lang="en-US" sz="1200" dirty="0">
              <a:latin typeface="Menlo-Regular" charset="0"/>
            </a:endParaRPr>
          </a:p>
          <a:p>
            <a:r>
              <a:rPr lang="en-US" sz="1200" dirty="0">
                <a:solidFill>
                  <a:srgbClr val="AA0D91"/>
                </a:solidFill>
                <a:latin typeface="Menlo-Regular" charset="0"/>
              </a:rPr>
              <a:t>using</a:t>
            </a:r>
            <a:r>
              <a:rPr lang="en-US" sz="1200" dirty="0">
                <a:latin typeface="Menlo-Regular" charset="0"/>
              </a:rPr>
              <a:t> </a:t>
            </a:r>
            <a:r>
              <a:rPr lang="en-US" sz="1200" dirty="0">
                <a:solidFill>
                  <a:srgbClr val="AA0D91"/>
                </a:solidFill>
                <a:latin typeface="Menlo-Regular" charset="0"/>
              </a:rPr>
              <a:t>namespace</a:t>
            </a:r>
            <a:r>
              <a:rPr lang="en-US" sz="1200" dirty="0">
                <a:latin typeface="Menlo-Regular" charset="0"/>
              </a:rPr>
              <a:t> </a:t>
            </a:r>
            <a:r>
              <a:rPr lang="en-US" sz="1200" dirty="0" err="1">
                <a:solidFill>
                  <a:srgbClr val="5C2699"/>
                </a:solidFill>
                <a:latin typeface="Menlo-Regular" charset="0"/>
              </a:rPr>
              <a:t>std</a:t>
            </a:r>
            <a:r>
              <a:rPr lang="en-US" sz="1200" dirty="0" smtClean="0">
                <a:latin typeface="Menlo-Regular" charset="0"/>
              </a:rPr>
              <a:t>;</a:t>
            </a:r>
            <a:endParaRPr lang="en-US" sz="1200" dirty="0">
              <a:latin typeface="Menlo-Regular" charset="0"/>
            </a:endParaRPr>
          </a:p>
          <a:p>
            <a:r>
              <a:rPr lang="en-US" sz="1200" dirty="0" err="1">
                <a:solidFill>
                  <a:srgbClr val="AA0D91"/>
                </a:solidFill>
                <a:latin typeface="Menlo-Regular" charset="0"/>
              </a:rPr>
              <a:t>int</a:t>
            </a:r>
            <a:r>
              <a:rPr lang="en-US" sz="1200" dirty="0">
                <a:latin typeface="Menlo-Regular" charset="0"/>
              </a:rPr>
              <a:t> main()</a:t>
            </a:r>
          </a:p>
          <a:p>
            <a:r>
              <a:rPr lang="en-US" sz="1200" dirty="0">
                <a:latin typeface="Menlo-Regular" charset="0"/>
              </a:rPr>
              <a:t>{</a:t>
            </a:r>
          </a:p>
          <a:p>
            <a:r>
              <a:rPr lang="en-US" sz="1200" dirty="0">
                <a:latin typeface="Menlo-Regular" charset="0"/>
              </a:rPr>
              <a:t>    </a:t>
            </a:r>
            <a:r>
              <a:rPr lang="en-US" sz="1200" dirty="0">
                <a:solidFill>
                  <a:srgbClr val="5C2699"/>
                </a:solidFill>
                <a:latin typeface="Menlo-Regular" charset="0"/>
              </a:rPr>
              <a:t>string</a:t>
            </a:r>
            <a:r>
              <a:rPr lang="en-US" sz="1200" dirty="0">
                <a:latin typeface="Menlo-Regular" charset="0"/>
              </a:rPr>
              <a:t> </a:t>
            </a:r>
            <a:r>
              <a:rPr lang="en-US" sz="1200" dirty="0" err="1">
                <a:latin typeface="Menlo-Regular" charset="0"/>
              </a:rPr>
              <a:t>wordToRhyme</a:t>
            </a:r>
            <a:r>
              <a:rPr lang="en-US" sz="1200" dirty="0">
                <a:latin typeface="Menlo-Regular" charset="0"/>
              </a:rPr>
              <a:t> = </a:t>
            </a:r>
            <a:r>
              <a:rPr lang="en-US" sz="1200" dirty="0">
                <a:solidFill>
                  <a:srgbClr val="C41A16"/>
                </a:solidFill>
                <a:latin typeface="Menlo-Regular" charset="0"/>
              </a:rPr>
              <a:t>"range"</a:t>
            </a:r>
            <a:r>
              <a:rPr lang="en-US" sz="1200" dirty="0">
                <a:latin typeface="Menlo-Regular" charset="0"/>
              </a:rPr>
              <a:t>;</a:t>
            </a:r>
          </a:p>
          <a:p>
            <a:r>
              <a:rPr lang="de-DE" sz="1200" dirty="0">
                <a:latin typeface="Menlo-Regular" charset="0"/>
              </a:rPr>
              <a:t>    </a:t>
            </a:r>
          </a:p>
          <a:p>
            <a:r>
              <a:rPr lang="de-DE" sz="1200" dirty="0">
                <a:latin typeface="Menlo-Regular" charset="0"/>
              </a:rPr>
              <a:t>    </a:t>
            </a:r>
            <a:r>
              <a:rPr lang="de-DE" sz="1200" dirty="0" err="1">
                <a:solidFill>
                  <a:srgbClr val="5C2699"/>
                </a:solidFill>
                <a:latin typeface="Menlo-Regular" charset="0"/>
              </a:rPr>
              <a:t>cout</a:t>
            </a:r>
            <a:r>
              <a:rPr lang="de-DE" sz="1200" dirty="0">
                <a:latin typeface="Menlo-Regular" charset="0"/>
              </a:rPr>
              <a:t> &lt;&lt; </a:t>
            </a:r>
            <a:r>
              <a:rPr lang="de-DE" sz="1200" dirty="0">
                <a:solidFill>
                  <a:srgbClr val="C41A16"/>
                </a:solidFill>
                <a:latin typeface="Menlo-Regular" charset="0"/>
              </a:rPr>
              <a:t>"</a:t>
            </a:r>
            <a:r>
              <a:rPr lang="de-DE" sz="1200" dirty="0" err="1">
                <a:solidFill>
                  <a:srgbClr val="C41A16"/>
                </a:solidFill>
                <a:latin typeface="Menlo-Regular" charset="0"/>
              </a:rPr>
              <a:t>Please</a:t>
            </a:r>
            <a:r>
              <a:rPr lang="de-DE" sz="1200" dirty="0">
                <a:solidFill>
                  <a:srgbClr val="C41A16"/>
                </a:solidFill>
                <a:latin typeface="Menlo-Regular" charset="0"/>
              </a:rPr>
              <a:t> </a:t>
            </a:r>
            <a:r>
              <a:rPr lang="de-DE" sz="1200" dirty="0" err="1">
                <a:solidFill>
                  <a:srgbClr val="C41A16"/>
                </a:solidFill>
                <a:latin typeface="Menlo-Regular" charset="0"/>
              </a:rPr>
              <a:t>input</a:t>
            </a:r>
            <a:r>
              <a:rPr lang="de-DE" sz="1200" dirty="0">
                <a:solidFill>
                  <a:srgbClr val="C41A16"/>
                </a:solidFill>
                <a:latin typeface="Menlo-Regular" charset="0"/>
              </a:rPr>
              <a:t> </a:t>
            </a:r>
            <a:r>
              <a:rPr lang="de-DE" sz="1200" dirty="0" err="1">
                <a:solidFill>
                  <a:srgbClr val="C41A16"/>
                </a:solidFill>
                <a:latin typeface="Menlo-Regular" charset="0"/>
              </a:rPr>
              <a:t>everything</a:t>
            </a:r>
            <a:r>
              <a:rPr lang="de-DE" sz="1200" dirty="0">
                <a:solidFill>
                  <a:srgbClr val="C41A16"/>
                </a:solidFill>
                <a:latin typeface="Menlo-Regular" charset="0"/>
              </a:rPr>
              <a:t> but </a:t>
            </a:r>
            <a:r>
              <a:rPr lang="de-DE" sz="1200" dirty="0" err="1">
                <a:solidFill>
                  <a:srgbClr val="C41A16"/>
                </a:solidFill>
                <a:latin typeface="Menlo-Regular" charset="0"/>
              </a:rPr>
              <a:t>the</a:t>
            </a:r>
            <a:r>
              <a:rPr lang="de-DE" sz="1200" dirty="0">
                <a:solidFill>
                  <a:srgbClr val="C41A16"/>
                </a:solidFill>
                <a:latin typeface="Menlo-Regular" charset="0"/>
              </a:rPr>
              <a:t> </a:t>
            </a:r>
            <a:r>
              <a:rPr lang="de-DE" sz="1200" dirty="0" err="1">
                <a:solidFill>
                  <a:srgbClr val="C41A16"/>
                </a:solidFill>
                <a:latin typeface="Menlo-Regular" charset="0"/>
              </a:rPr>
              <a:t>first</a:t>
            </a:r>
            <a:r>
              <a:rPr lang="de-DE" sz="1200" dirty="0">
                <a:solidFill>
                  <a:srgbClr val="C41A16"/>
                </a:solidFill>
                <a:latin typeface="Menlo-Regular" charset="0"/>
              </a:rPr>
              <a:t> </a:t>
            </a:r>
            <a:r>
              <a:rPr lang="de-DE" sz="1200" dirty="0" err="1">
                <a:solidFill>
                  <a:srgbClr val="C41A16"/>
                </a:solidFill>
                <a:latin typeface="Menlo-Regular" charset="0"/>
              </a:rPr>
              <a:t>letter</a:t>
            </a:r>
            <a:r>
              <a:rPr lang="de-DE" sz="1200" dirty="0">
                <a:solidFill>
                  <a:srgbClr val="C41A16"/>
                </a:solidFill>
                <a:latin typeface="Menlo-Regular" charset="0"/>
              </a:rPr>
              <a:t> </a:t>
            </a:r>
            <a:r>
              <a:rPr lang="de-DE" sz="1200" dirty="0" err="1">
                <a:solidFill>
                  <a:srgbClr val="C41A16"/>
                </a:solidFill>
                <a:latin typeface="Menlo-Regular" charset="0"/>
              </a:rPr>
              <a:t>of</a:t>
            </a:r>
            <a:r>
              <a:rPr lang="de-DE" sz="1200" dirty="0">
                <a:solidFill>
                  <a:srgbClr val="C41A16"/>
                </a:solidFill>
                <a:latin typeface="Menlo-Regular" charset="0"/>
              </a:rPr>
              <a:t> </a:t>
            </a:r>
            <a:r>
              <a:rPr lang="de-DE" sz="1200" dirty="0" err="1">
                <a:solidFill>
                  <a:srgbClr val="C41A16"/>
                </a:solidFill>
                <a:latin typeface="Menlo-Regular" charset="0"/>
              </a:rPr>
              <a:t>the</a:t>
            </a:r>
            <a:r>
              <a:rPr lang="de-DE" sz="1200" dirty="0">
                <a:solidFill>
                  <a:srgbClr val="C41A16"/>
                </a:solidFill>
                <a:latin typeface="Menlo-Regular" charset="0"/>
              </a:rPr>
              <a:t> </a:t>
            </a:r>
            <a:r>
              <a:rPr lang="de-DE" sz="1200" dirty="0" err="1">
                <a:solidFill>
                  <a:srgbClr val="C41A16"/>
                </a:solidFill>
                <a:latin typeface="Menlo-Regular" charset="0"/>
              </a:rPr>
              <a:t>word</a:t>
            </a:r>
            <a:r>
              <a:rPr lang="de-DE" sz="1200" dirty="0">
                <a:solidFill>
                  <a:srgbClr val="C41A16"/>
                </a:solidFill>
                <a:latin typeface="Menlo-Regular" charset="0"/>
              </a:rPr>
              <a:t> </a:t>
            </a:r>
            <a:r>
              <a:rPr lang="de-DE" sz="1200" dirty="0" err="1">
                <a:solidFill>
                  <a:srgbClr val="C41A16"/>
                </a:solidFill>
                <a:latin typeface="Menlo-Regular" charset="0"/>
              </a:rPr>
              <a:t>you</a:t>
            </a:r>
            <a:r>
              <a:rPr lang="de-DE" sz="1200" dirty="0">
                <a:solidFill>
                  <a:srgbClr val="C41A16"/>
                </a:solidFill>
                <a:latin typeface="Menlo-Regular" charset="0"/>
              </a:rPr>
              <a:t> </a:t>
            </a:r>
            <a:r>
              <a:rPr lang="de-DE" sz="1200" dirty="0" err="1">
                <a:solidFill>
                  <a:srgbClr val="C41A16"/>
                </a:solidFill>
                <a:latin typeface="Menlo-Regular" charset="0"/>
              </a:rPr>
              <a:t>need</a:t>
            </a:r>
            <a:r>
              <a:rPr lang="de-DE" sz="1200" dirty="0">
                <a:solidFill>
                  <a:srgbClr val="C41A16"/>
                </a:solidFill>
                <a:latin typeface="Menlo-Regular" charset="0"/>
              </a:rPr>
              <a:t> </a:t>
            </a:r>
            <a:r>
              <a:rPr lang="de-DE" sz="1200" dirty="0" err="1">
                <a:solidFill>
                  <a:srgbClr val="C41A16"/>
                </a:solidFill>
                <a:latin typeface="Menlo-Regular" charset="0"/>
              </a:rPr>
              <a:t>to</a:t>
            </a:r>
            <a:r>
              <a:rPr lang="de-DE" sz="1200" dirty="0">
                <a:solidFill>
                  <a:srgbClr val="C41A16"/>
                </a:solidFill>
                <a:latin typeface="Menlo-Regular" charset="0"/>
              </a:rPr>
              <a:t> </a:t>
            </a:r>
            <a:r>
              <a:rPr lang="de-DE" sz="1200" dirty="0" err="1">
                <a:solidFill>
                  <a:srgbClr val="C41A16"/>
                </a:solidFill>
                <a:latin typeface="Menlo-Regular" charset="0"/>
              </a:rPr>
              <a:t>rhyme</a:t>
            </a:r>
            <a:r>
              <a:rPr lang="de-DE" sz="1200" dirty="0">
                <a:solidFill>
                  <a:srgbClr val="C41A16"/>
                </a:solidFill>
                <a:latin typeface="Menlo-Regular" charset="0"/>
              </a:rPr>
              <a:t>:\</a:t>
            </a:r>
            <a:r>
              <a:rPr lang="de-DE" sz="1200" dirty="0" err="1">
                <a:solidFill>
                  <a:srgbClr val="C41A16"/>
                </a:solidFill>
                <a:latin typeface="Menlo-Regular" charset="0"/>
              </a:rPr>
              <a:t>n</a:t>
            </a:r>
            <a:r>
              <a:rPr lang="de-DE" sz="1200" dirty="0">
                <a:solidFill>
                  <a:srgbClr val="C41A16"/>
                </a:solidFill>
                <a:latin typeface="Menlo-Regular" charset="0"/>
              </a:rPr>
              <a:t>"</a:t>
            </a:r>
            <a:r>
              <a:rPr lang="de-DE" sz="1200" dirty="0">
                <a:latin typeface="Menlo-Regular" charset="0"/>
              </a:rPr>
              <a:t>;</a:t>
            </a:r>
          </a:p>
          <a:p>
            <a:r>
              <a:rPr lang="de-DE" sz="1200" dirty="0">
                <a:latin typeface="Menlo-Regular" charset="0"/>
              </a:rPr>
              <a:t>    </a:t>
            </a:r>
          </a:p>
          <a:p>
            <a:r>
              <a:rPr lang="de-DE" sz="1200" dirty="0">
                <a:latin typeface="Menlo-Regular" charset="0"/>
              </a:rPr>
              <a:t>    </a:t>
            </a:r>
            <a:r>
              <a:rPr lang="de-DE" sz="1200" dirty="0" err="1">
                <a:solidFill>
                  <a:srgbClr val="5C2699"/>
                </a:solidFill>
                <a:latin typeface="Menlo-Regular" charset="0"/>
              </a:rPr>
              <a:t>cin</a:t>
            </a:r>
            <a:r>
              <a:rPr lang="de-DE" sz="1200" dirty="0">
                <a:latin typeface="Menlo-Regular" charset="0"/>
              </a:rPr>
              <a:t> &gt;&gt; </a:t>
            </a:r>
            <a:r>
              <a:rPr lang="de-DE" sz="1200" dirty="0" err="1">
                <a:latin typeface="Menlo-Regular" charset="0"/>
              </a:rPr>
              <a:t>wordToRhyme</a:t>
            </a:r>
            <a:r>
              <a:rPr lang="de-DE" sz="1200" dirty="0">
                <a:latin typeface="Menlo-Regular" charset="0"/>
              </a:rPr>
              <a:t>;</a:t>
            </a:r>
          </a:p>
          <a:p>
            <a:r>
              <a:rPr lang="de-DE" sz="1200" dirty="0">
                <a:latin typeface="Menlo-Regular" charset="0"/>
              </a:rPr>
              <a:t>    </a:t>
            </a:r>
          </a:p>
          <a:p>
            <a:r>
              <a:rPr lang="en-US" sz="1200" dirty="0">
                <a:latin typeface="Menlo-Regular" charset="0"/>
              </a:rPr>
              <a:t>    </a:t>
            </a:r>
            <a:r>
              <a:rPr lang="en-US" sz="1200" dirty="0" err="1">
                <a:solidFill>
                  <a:srgbClr val="5C2699"/>
                </a:solidFill>
                <a:latin typeface="Menlo-Regular" charset="0"/>
              </a:rPr>
              <a:t>cout</a:t>
            </a:r>
            <a:r>
              <a:rPr lang="en-US" sz="1200" dirty="0">
                <a:latin typeface="Menlo-Regular" charset="0"/>
              </a:rPr>
              <a:t> &lt;&lt; </a:t>
            </a:r>
            <a:r>
              <a:rPr lang="en-US" sz="1200" dirty="0">
                <a:solidFill>
                  <a:srgbClr val="C41A16"/>
                </a:solidFill>
                <a:latin typeface="Menlo-Regular" charset="0"/>
              </a:rPr>
              <a:t>"A"</a:t>
            </a:r>
            <a:r>
              <a:rPr lang="en-US" sz="1200" dirty="0">
                <a:latin typeface="Menlo-Regular" charset="0"/>
              </a:rPr>
              <a:t> &lt;&lt; </a:t>
            </a:r>
            <a:r>
              <a:rPr lang="en-US" sz="1200" dirty="0" err="1">
                <a:latin typeface="Menlo-Regular" charset="0"/>
              </a:rPr>
              <a:t>wordToRhyme</a:t>
            </a:r>
            <a:r>
              <a:rPr lang="en-US" sz="1200" dirty="0">
                <a:latin typeface="Menlo-Regular" charset="0"/>
              </a:rPr>
              <a:t> &lt;&lt; </a:t>
            </a:r>
            <a:r>
              <a:rPr lang="en-US" sz="1200" dirty="0">
                <a:solidFill>
                  <a:srgbClr val="C41A16"/>
                </a:solidFill>
                <a:latin typeface="Menlo-Regular" charset="0"/>
              </a:rPr>
              <a:t>"\n"</a:t>
            </a:r>
            <a:r>
              <a:rPr lang="en-US" sz="1200" dirty="0">
                <a:latin typeface="Menlo-Regular" charset="0"/>
              </a:rPr>
              <a:t>;</a:t>
            </a:r>
          </a:p>
          <a:p>
            <a:r>
              <a:rPr lang="en-US" sz="1200" dirty="0">
                <a:latin typeface="Menlo-Regular" charset="0"/>
              </a:rPr>
              <a:t>    </a:t>
            </a:r>
            <a:r>
              <a:rPr lang="en-US" sz="1200" dirty="0" err="1">
                <a:solidFill>
                  <a:srgbClr val="5C2699"/>
                </a:solidFill>
                <a:latin typeface="Menlo-Regular" charset="0"/>
              </a:rPr>
              <a:t>cout</a:t>
            </a:r>
            <a:r>
              <a:rPr lang="en-US" sz="1200" dirty="0">
                <a:latin typeface="Menlo-Regular" charset="0"/>
              </a:rPr>
              <a:t> &lt;&lt; </a:t>
            </a:r>
            <a:r>
              <a:rPr lang="en-US" sz="1200" dirty="0">
                <a:solidFill>
                  <a:srgbClr val="C41A16"/>
                </a:solidFill>
                <a:latin typeface="Menlo-Regular" charset="0"/>
              </a:rPr>
              <a:t>"B"</a:t>
            </a:r>
            <a:r>
              <a:rPr lang="en-US" sz="1200" dirty="0">
                <a:latin typeface="Menlo-Regular" charset="0"/>
              </a:rPr>
              <a:t> &lt;&lt; </a:t>
            </a:r>
            <a:r>
              <a:rPr lang="en-US" sz="1200" dirty="0" err="1">
                <a:latin typeface="Menlo-Regular" charset="0"/>
              </a:rPr>
              <a:t>wordToRhyme</a:t>
            </a:r>
            <a:r>
              <a:rPr lang="en-US" sz="1200" dirty="0">
                <a:latin typeface="Menlo-Regular" charset="0"/>
              </a:rPr>
              <a:t> &lt;&lt; </a:t>
            </a:r>
            <a:r>
              <a:rPr lang="en-US" sz="1200" dirty="0">
                <a:solidFill>
                  <a:srgbClr val="C41A16"/>
                </a:solidFill>
                <a:latin typeface="Menlo-Regular" charset="0"/>
              </a:rPr>
              <a:t>"\n"</a:t>
            </a:r>
            <a:r>
              <a:rPr lang="en-US" sz="1200" dirty="0">
                <a:latin typeface="Menlo-Regular" charset="0"/>
              </a:rPr>
              <a:t>;</a:t>
            </a:r>
          </a:p>
          <a:p>
            <a:r>
              <a:rPr lang="en-US" sz="1200" dirty="0">
                <a:latin typeface="Menlo-Regular" charset="0"/>
              </a:rPr>
              <a:t>    </a:t>
            </a:r>
            <a:r>
              <a:rPr lang="en-US" sz="1200" dirty="0" err="1">
                <a:solidFill>
                  <a:srgbClr val="5C2699"/>
                </a:solidFill>
                <a:latin typeface="Menlo-Regular" charset="0"/>
              </a:rPr>
              <a:t>cout</a:t>
            </a:r>
            <a:r>
              <a:rPr lang="en-US" sz="1200" dirty="0">
                <a:latin typeface="Menlo-Regular" charset="0"/>
              </a:rPr>
              <a:t> &lt;&lt; </a:t>
            </a:r>
            <a:r>
              <a:rPr lang="en-US" sz="1200" dirty="0">
                <a:solidFill>
                  <a:srgbClr val="C41A16"/>
                </a:solidFill>
                <a:latin typeface="Menlo-Regular" charset="0"/>
              </a:rPr>
              <a:t>"C"</a:t>
            </a:r>
            <a:r>
              <a:rPr lang="en-US" sz="1200" dirty="0">
                <a:latin typeface="Menlo-Regular" charset="0"/>
              </a:rPr>
              <a:t> &lt;&lt; </a:t>
            </a:r>
            <a:r>
              <a:rPr lang="en-US" sz="1200" dirty="0" err="1">
                <a:latin typeface="Menlo-Regular" charset="0"/>
              </a:rPr>
              <a:t>wordToRhyme</a:t>
            </a:r>
            <a:r>
              <a:rPr lang="en-US" sz="1200" dirty="0">
                <a:latin typeface="Menlo-Regular" charset="0"/>
              </a:rPr>
              <a:t> &lt;&lt; </a:t>
            </a:r>
            <a:r>
              <a:rPr lang="en-US" sz="1200" dirty="0">
                <a:solidFill>
                  <a:srgbClr val="C41A16"/>
                </a:solidFill>
                <a:latin typeface="Menlo-Regular" charset="0"/>
              </a:rPr>
              <a:t>"\n"</a:t>
            </a:r>
            <a:r>
              <a:rPr lang="en-US" sz="1200" dirty="0">
                <a:latin typeface="Menlo-Regular" charset="0"/>
              </a:rPr>
              <a:t>;</a:t>
            </a:r>
          </a:p>
          <a:p>
            <a:r>
              <a:rPr lang="en-US" sz="1200" dirty="0">
                <a:latin typeface="Menlo-Regular" charset="0"/>
              </a:rPr>
              <a:t>    </a:t>
            </a:r>
            <a:r>
              <a:rPr lang="en-US" sz="1200" dirty="0" err="1">
                <a:solidFill>
                  <a:srgbClr val="5C2699"/>
                </a:solidFill>
                <a:latin typeface="Menlo-Regular" charset="0"/>
              </a:rPr>
              <a:t>cout</a:t>
            </a:r>
            <a:r>
              <a:rPr lang="en-US" sz="1200" dirty="0">
                <a:latin typeface="Menlo-Regular" charset="0"/>
              </a:rPr>
              <a:t> &lt;&lt; </a:t>
            </a:r>
            <a:r>
              <a:rPr lang="en-US" sz="1200" dirty="0">
                <a:solidFill>
                  <a:srgbClr val="C41A16"/>
                </a:solidFill>
                <a:latin typeface="Menlo-Regular" charset="0"/>
              </a:rPr>
              <a:t>"D"</a:t>
            </a:r>
            <a:r>
              <a:rPr lang="en-US" sz="1200" dirty="0">
                <a:latin typeface="Menlo-Regular" charset="0"/>
              </a:rPr>
              <a:t> &lt;&lt; </a:t>
            </a:r>
            <a:r>
              <a:rPr lang="en-US" sz="1200" dirty="0" err="1">
                <a:latin typeface="Menlo-Regular" charset="0"/>
              </a:rPr>
              <a:t>wordToRhyme</a:t>
            </a:r>
            <a:r>
              <a:rPr lang="en-US" sz="1200" dirty="0">
                <a:latin typeface="Menlo-Regular" charset="0"/>
              </a:rPr>
              <a:t> &lt;&lt; </a:t>
            </a:r>
            <a:r>
              <a:rPr lang="en-US" sz="1200" dirty="0">
                <a:solidFill>
                  <a:srgbClr val="C41A16"/>
                </a:solidFill>
                <a:latin typeface="Menlo-Regular" charset="0"/>
              </a:rPr>
              <a:t>"\n"</a:t>
            </a:r>
            <a:r>
              <a:rPr lang="en-US" sz="1200" dirty="0">
                <a:latin typeface="Menlo-Regular" charset="0"/>
              </a:rPr>
              <a:t>;</a:t>
            </a:r>
          </a:p>
          <a:p>
            <a:r>
              <a:rPr lang="en-US" sz="1200" dirty="0">
                <a:latin typeface="Menlo-Regular" charset="0"/>
              </a:rPr>
              <a:t>    </a:t>
            </a:r>
            <a:r>
              <a:rPr lang="en-US" sz="1200" dirty="0">
                <a:solidFill>
                  <a:srgbClr val="007400"/>
                </a:solidFill>
                <a:latin typeface="Menlo-Regular" charset="0"/>
              </a:rPr>
              <a:t>//Continue...</a:t>
            </a:r>
            <a:endParaRPr lang="en-US" sz="1200" dirty="0">
              <a:latin typeface="Menlo-Regular" charset="0"/>
            </a:endParaRPr>
          </a:p>
          <a:p>
            <a:r>
              <a:rPr lang="de-DE" sz="1200" dirty="0">
                <a:latin typeface="Menlo-Regular" charset="0"/>
              </a:rPr>
              <a:t>    </a:t>
            </a:r>
          </a:p>
          <a:p>
            <a:r>
              <a:rPr lang="en-US" sz="1200" dirty="0">
                <a:latin typeface="Menlo-Regular" charset="0"/>
              </a:rPr>
              <a:t>    </a:t>
            </a:r>
            <a:r>
              <a:rPr lang="en-US" sz="1200" dirty="0">
                <a:solidFill>
                  <a:srgbClr val="AA0D91"/>
                </a:solidFill>
                <a:latin typeface="Menlo-Regular" charset="0"/>
              </a:rPr>
              <a:t>return</a:t>
            </a:r>
            <a:r>
              <a:rPr lang="en-US" sz="1200" dirty="0">
                <a:latin typeface="Menlo-Regular" charset="0"/>
              </a:rPr>
              <a:t> </a:t>
            </a:r>
            <a:r>
              <a:rPr lang="en-US" sz="1200" dirty="0">
                <a:solidFill>
                  <a:srgbClr val="1C00CF"/>
                </a:solidFill>
                <a:latin typeface="Menlo-Regular" charset="0"/>
              </a:rPr>
              <a:t>0</a:t>
            </a:r>
            <a:r>
              <a:rPr lang="en-US" sz="1200" dirty="0">
                <a:latin typeface="Menlo-Regular" charset="0"/>
              </a:rPr>
              <a:t>;</a:t>
            </a:r>
          </a:p>
          <a:p>
            <a:r>
              <a:rPr lang="en-US" sz="1200" dirty="0">
                <a:latin typeface="Menlo-Regular" charset="0"/>
              </a:rPr>
              <a: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856" y="3095217"/>
            <a:ext cx="1832843" cy="1832843"/>
          </a:xfrm>
          <a:prstGeom prst="rect">
            <a:avLst/>
          </a:prstGeom>
        </p:spPr>
      </p:pic>
    </p:spTree>
    <p:extLst>
      <p:ext uri="{BB962C8B-B14F-4D97-AF65-F5344CB8AC3E}">
        <p14:creationId xmlns:p14="http://schemas.microsoft.com/office/powerpoint/2010/main" val="151758699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r>
              <a:rPr lang="en-US" dirty="0" smtClean="0"/>
              <a:t>1.7: Simple Math 1/2</a:t>
            </a:r>
            <a:endParaRPr lang="en-US" dirty="0"/>
          </a:p>
        </p:txBody>
      </p:sp>
      <p:sp>
        <p:nvSpPr>
          <p:cNvPr id="3" name="Text Placeholder 2"/>
          <p:cNvSpPr>
            <a:spLocks noGrp="1"/>
          </p:cNvSpPr>
          <p:nvPr>
            <p:ph type="body" idx="1"/>
          </p:nvPr>
        </p:nvSpPr>
        <p:spPr/>
        <p:txBody>
          <a:bodyPr/>
          <a:lstStyle/>
          <a:p>
            <a:pPr>
              <a:tabLst>
                <a:tab pos="344805" algn="l"/>
              </a:tabLst>
            </a:pPr>
            <a:r>
              <a:rPr lang="en-US" sz="1200" dirty="0">
                <a:solidFill>
                  <a:srgbClr val="643820"/>
                </a:solidFill>
                <a:latin typeface="Menlo" charset="0"/>
                <a:ea typeface="Calibri" charset="0"/>
                <a:cs typeface="Times New Roman" charset="0"/>
              </a:rPr>
              <a:t>#include </a:t>
            </a:r>
            <a:r>
              <a:rPr lang="en-US" sz="1200" dirty="0">
                <a:solidFill>
                  <a:srgbClr val="C41A16"/>
                </a:solidFill>
                <a:latin typeface="Menlo" charset="0"/>
                <a:ea typeface="Calibri" charset="0"/>
                <a:cs typeface="Times New Roman" charset="0"/>
              </a:rPr>
              <a:t>&lt;</a:t>
            </a:r>
            <a:r>
              <a:rPr lang="en-US" sz="1200" dirty="0" err="1">
                <a:solidFill>
                  <a:srgbClr val="C41A16"/>
                </a:solidFill>
                <a:latin typeface="Menlo" charset="0"/>
                <a:ea typeface="Calibri" charset="0"/>
                <a:cs typeface="Times New Roman" charset="0"/>
              </a:rPr>
              <a:t>iostream</a:t>
            </a:r>
            <a:r>
              <a:rPr lang="en-US" sz="1200" dirty="0" smtClean="0">
                <a:solidFill>
                  <a:srgbClr val="C41A16"/>
                </a:solidFill>
                <a:latin typeface="Menlo" charset="0"/>
                <a:ea typeface="Calibri" charset="0"/>
                <a:cs typeface="Times New Roman" charset="0"/>
              </a:rPr>
              <a:t>&gt;</a:t>
            </a:r>
            <a:endParaRPr lang="en-US" sz="1400" dirty="0">
              <a:latin typeface="Calibri" charset="0"/>
              <a:ea typeface="Calibri" charset="0"/>
              <a:cs typeface="Times New Roman" charset="0"/>
            </a:endParaRPr>
          </a:p>
          <a:p>
            <a:pPr>
              <a:tabLst>
                <a:tab pos="344805" algn="l"/>
              </a:tabLst>
            </a:pPr>
            <a:r>
              <a:rPr lang="en-US" sz="1200" dirty="0">
                <a:solidFill>
                  <a:srgbClr val="AA0D91"/>
                </a:solidFill>
                <a:latin typeface="Menlo" charset="0"/>
                <a:ea typeface="Calibri" charset="0"/>
                <a:cs typeface="Times New Roman" charset="0"/>
              </a:rPr>
              <a:t>using</a:t>
            </a:r>
            <a:r>
              <a:rPr lang="en-US" sz="1200" dirty="0">
                <a:latin typeface="Menlo" charset="0"/>
                <a:ea typeface="Calibri" charset="0"/>
                <a:cs typeface="Times New Roman" charset="0"/>
              </a:rPr>
              <a:t> </a:t>
            </a:r>
            <a:r>
              <a:rPr lang="en-US" sz="1200" dirty="0">
                <a:solidFill>
                  <a:srgbClr val="AA0D91"/>
                </a:solidFill>
                <a:latin typeface="Menlo" charset="0"/>
                <a:ea typeface="Calibri" charset="0"/>
                <a:cs typeface="Times New Roman" charset="0"/>
              </a:rPr>
              <a:t>namespace</a:t>
            </a: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std</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err="1">
                <a:solidFill>
                  <a:srgbClr val="AA0D91"/>
                </a:solidFill>
                <a:latin typeface="Menlo" charset="0"/>
                <a:ea typeface="Calibri" charset="0"/>
                <a:cs typeface="Times New Roman" charset="0"/>
              </a:rPr>
              <a:t>int</a:t>
            </a:r>
            <a:r>
              <a:rPr lang="en-US" sz="1200" dirty="0">
                <a:latin typeface="Menlo" charset="0"/>
                <a:ea typeface="Calibri" charset="0"/>
                <a:cs typeface="Times New Roman" charset="0"/>
              </a:rPr>
              <a:t> main</a:t>
            </a:r>
            <a:r>
              <a:rPr lang="en-US" sz="1200" dirty="0" smtClean="0">
                <a:latin typeface="Menlo" charset="0"/>
                <a:ea typeface="Calibri" charset="0"/>
                <a:cs typeface="Times New Roman" charset="0"/>
              </a:rPr>
              <a:t>()</a:t>
            </a:r>
            <a:r>
              <a:rPr lang="en-US" sz="1400" dirty="0" smtClean="0">
                <a:latin typeface="Calibri" charset="0"/>
                <a:ea typeface="Calibri" charset="0"/>
                <a:cs typeface="Times New Roman" charset="0"/>
              </a:rPr>
              <a:t> </a:t>
            </a:r>
            <a:r>
              <a:rPr lang="en-US" sz="1200" dirty="0" smtClean="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cout</a:t>
            </a:r>
            <a:r>
              <a:rPr lang="en-US" sz="1200" dirty="0">
                <a:latin typeface="Menlo" charset="0"/>
                <a:ea typeface="Calibri" charset="0"/>
                <a:cs typeface="Times New Roman" charset="0"/>
              </a:rPr>
              <a:t> &lt;&lt; </a:t>
            </a:r>
            <a:r>
              <a:rPr lang="en-US" sz="1200" dirty="0">
                <a:solidFill>
                  <a:srgbClr val="C41A16"/>
                </a:solidFill>
                <a:latin typeface="Menlo" charset="0"/>
                <a:ea typeface="Calibri" charset="0"/>
                <a:cs typeface="Times New Roman" charset="0"/>
              </a:rPr>
              <a:t>"4 + 5 = "</a:t>
            </a:r>
            <a:r>
              <a:rPr lang="en-US" sz="1200" dirty="0">
                <a:latin typeface="Menlo" charset="0"/>
                <a:ea typeface="Calibri" charset="0"/>
                <a:cs typeface="Times New Roman" charset="0"/>
              </a:rPr>
              <a:t> &lt;&lt; </a:t>
            </a:r>
            <a:r>
              <a:rPr lang="en-US" sz="1200" dirty="0">
                <a:solidFill>
                  <a:srgbClr val="1C00CF"/>
                </a:solidFill>
                <a:latin typeface="Menlo" charset="0"/>
                <a:ea typeface="Calibri" charset="0"/>
                <a:cs typeface="Times New Roman" charset="0"/>
              </a:rPr>
              <a:t>4</a:t>
            </a:r>
            <a:r>
              <a:rPr lang="en-US" sz="1200" dirty="0">
                <a:latin typeface="Menlo" charset="0"/>
                <a:ea typeface="Calibri" charset="0"/>
                <a:cs typeface="Times New Roman" charset="0"/>
              </a:rPr>
              <a:t> + </a:t>
            </a:r>
            <a:r>
              <a:rPr lang="en-US" sz="1200" dirty="0">
                <a:solidFill>
                  <a:srgbClr val="1C00CF"/>
                </a:solidFill>
                <a:latin typeface="Menlo" charset="0"/>
                <a:ea typeface="Calibri" charset="0"/>
                <a:cs typeface="Times New Roman" charset="0"/>
              </a:rPr>
              <a:t>5</a:t>
            </a:r>
            <a:r>
              <a:rPr lang="en-US" sz="1200" dirty="0">
                <a:latin typeface="Menlo" charset="0"/>
                <a:ea typeface="Calibri" charset="0"/>
                <a:cs typeface="Times New Roman" charset="0"/>
              </a:rPr>
              <a:t> &lt;&lt; </a:t>
            </a:r>
            <a:r>
              <a:rPr lang="en-US" sz="1200" dirty="0" err="1">
                <a:solidFill>
                  <a:srgbClr val="2E0D6E"/>
                </a:solidFill>
                <a:latin typeface="Menlo" charset="0"/>
                <a:ea typeface="Calibri" charset="0"/>
                <a:cs typeface="Times New Roman" charset="0"/>
              </a:rPr>
              <a:t>endl</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cout</a:t>
            </a:r>
            <a:r>
              <a:rPr lang="en-US" sz="1200" dirty="0">
                <a:latin typeface="Menlo" charset="0"/>
                <a:ea typeface="Calibri" charset="0"/>
                <a:cs typeface="Times New Roman" charset="0"/>
              </a:rPr>
              <a:t> &lt;&lt; </a:t>
            </a:r>
            <a:r>
              <a:rPr lang="en-US" sz="1200" dirty="0">
                <a:solidFill>
                  <a:srgbClr val="C41A16"/>
                </a:solidFill>
                <a:latin typeface="Menlo" charset="0"/>
                <a:ea typeface="Calibri" charset="0"/>
                <a:cs typeface="Times New Roman" charset="0"/>
              </a:rPr>
              <a:t>"6 - 2 = "</a:t>
            </a:r>
            <a:r>
              <a:rPr lang="en-US" sz="1200" dirty="0">
                <a:latin typeface="Menlo" charset="0"/>
                <a:ea typeface="Calibri" charset="0"/>
                <a:cs typeface="Times New Roman" charset="0"/>
              </a:rPr>
              <a:t> &lt;&lt; </a:t>
            </a:r>
            <a:r>
              <a:rPr lang="en-US" sz="1200" dirty="0">
                <a:solidFill>
                  <a:srgbClr val="1C00CF"/>
                </a:solidFill>
                <a:latin typeface="Menlo" charset="0"/>
                <a:ea typeface="Calibri" charset="0"/>
                <a:cs typeface="Times New Roman" charset="0"/>
              </a:rPr>
              <a:t>6</a:t>
            </a:r>
            <a:r>
              <a:rPr lang="en-US" sz="1200" dirty="0">
                <a:latin typeface="Menlo" charset="0"/>
                <a:ea typeface="Calibri" charset="0"/>
                <a:cs typeface="Times New Roman" charset="0"/>
              </a:rPr>
              <a:t> - </a:t>
            </a:r>
            <a:r>
              <a:rPr lang="en-US" sz="1200" dirty="0">
                <a:solidFill>
                  <a:srgbClr val="1C00CF"/>
                </a:solidFill>
                <a:latin typeface="Menlo" charset="0"/>
                <a:ea typeface="Calibri" charset="0"/>
                <a:cs typeface="Times New Roman" charset="0"/>
              </a:rPr>
              <a:t>2</a:t>
            </a:r>
            <a:r>
              <a:rPr lang="en-US" sz="1200" dirty="0">
                <a:latin typeface="Menlo" charset="0"/>
                <a:ea typeface="Calibri" charset="0"/>
                <a:cs typeface="Times New Roman" charset="0"/>
              </a:rPr>
              <a:t> &lt;&lt; </a:t>
            </a:r>
            <a:r>
              <a:rPr lang="en-US" sz="1200" dirty="0" err="1">
                <a:solidFill>
                  <a:srgbClr val="2E0D6E"/>
                </a:solidFill>
                <a:latin typeface="Menlo" charset="0"/>
                <a:ea typeface="Calibri" charset="0"/>
                <a:cs typeface="Times New Roman" charset="0"/>
              </a:rPr>
              <a:t>endl</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cout</a:t>
            </a:r>
            <a:r>
              <a:rPr lang="en-US" sz="1200" dirty="0">
                <a:latin typeface="Menlo" charset="0"/>
                <a:ea typeface="Calibri" charset="0"/>
                <a:cs typeface="Times New Roman" charset="0"/>
              </a:rPr>
              <a:t> &lt;&lt; </a:t>
            </a:r>
            <a:r>
              <a:rPr lang="en-US" sz="1200" dirty="0">
                <a:solidFill>
                  <a:srgbClr val="C41A16"/>
                </a:solidFill>
                <a:latin typeface="Menlo" charset="0"/>
                <a:ea typeface="Calibri" charset="0"/>
                <a:cs typeface="Times New Roman" charset="0"/>
              </a:rPr>
              <a:t>"4 * 2 (or 4 times 2) = "</a:t>
            </a:r>
            <a:r>
              <a:rPr lang="en-US" sz="1200" dirty="0">
                <a:latin typeface="Menlo" charset="0"/>
                <a:ea typeface="Calibri" charset="0"/>
                <a:cs typeface="Times New Roman" charset="0"/>
              </a:rPr>
              <a:t> &lt;&lt; </a:t>
            </a:r>
            <a:r>
              <a:rPr lang="en-US" sz="1200" dirty="0">
                <a:solidFill>
                  <a:srgbClr val="1C00CF"/>
                </a:solidFill>
                <a:latin typeface="Menlo" charset="0"/>
                <a:ea typeface="Calibri" charset="0"/>
                <a:cs typeface="Times New Roman" charset="0"/>
              </a:rPr>
              <a:t>4</a:t>
            </a:r>
            <a:r>
              <a:rPr lang="en-US" sz="1200" dirty="0">
                <a:latin typeface="Menlo" charset="0"/>
                <a:ea typeface="Calibri" charset="0"/>
                <a:cs typeface="Times New Roman" charset="0"/>
              </a:rPr>
              <a:t> * </a:t>
            </a:r>
            <a:r>
              <a:rPr lang="en-US" sz="1200" dirty="0">
                <a:solidFill>
                  <a:srgbClr val="1C00CF"/>
                </a:solidFill>
                <a:latin typeface="Menlo" charset="0"/>
                <a:ea typeface="Calibri" charset="0"/>
                <a:cs typeface="Times New Roman" charset="0"/>
              </a:rPr>
              <a:t>2</a:t>
            </a:r>
            <a:r>
              <a:rPr lang="en-US" sz="1200" dirty="0">
                <a:latin typeface="Menlo" charset="0"/>
                <a:ea typeface="Calibri" charset="0"/>
                <a:cs typeface="Times New Roman" charset="0"/>
              </a:rPr>
              <a:t> &lt;&lt; </a:t>
            </a:r>
            <a:r>
              <a:rPr lang="en-US" sz="1200" dirty="0" err="1">
                <a:solidFill>
                  <a:srgbClr val="2E0D6E"/>
                </a:solidFill>
                <a:latin typeface="Menlo" charset="0"/>
                <a:ea typeface="Calibri" charset="0"/>
                <a:cs typeface="Times New Roman" charset="0"/>
              </a:rPr>
              <a:t>endl</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cout</a:t>
            </a:r>
            <a:r>
              <a:rPr lang="en-US" sz="1200" dirty="0">
                <a:latin typeface="Menlo" charset="0"/>
                <a:ea typeface="Calibri" charset="0"/>
                <a:cs typeface="Times New Roman" charset="0"/>
              </a:rPr>
              <a:t> &lt;&lt; </a:t>
            </a:r>
            <a:r>
              <a:rPr lang="en-US" sz="1200" dirty="0">
                <a:solidFill>
                  <a:srgbClr val="C41A16"/>
                </a:solidFill>
                <a:latin typeface="Menlo" charset="0"/>
                <a:ea typeface="Calibri" charset="0"/>
                <a:cs typeface="Times New Roman" charset="0"/>
              </a:rPr>
              <a:t>"9 / 3 (or 9 divided by 3) = "</a:t>
            </a:r>
            <a:r>
              <a:rPr lang="en-US" sz="1200" dirty="0">
                <a:latin typeface="Menlo" charset="0"/>
                <a:ea typeface="Calibri" charset="0"/>
                <a:cs typeface="Times New Roman" charset="0"/>
              </a:rPr>
              <a:t> &lt;&lt; </a:t>
            </a:r>
            <a:r>
              <a:rPr lang="en-US" sz="1200" dirty="0">
                <a:solidFill>
                  <a:srgbClr val="1C00CF"/>
                </a:solidFill>
                <a:latin typeface="Menlo" charset="0"/>
                <a:ea typeface="Calibri" charset="0"/>
                <a:cs typeface="Times New Roman" charset="0"/>
              </a:rPr>
              <a:t>9</a:t>
            </a:r>
            <a:r>
              <a:rPr lang="en-US" sz="1200" dirty="0">
                <a:latin typeface="Menlo" charset="0"/>
                <a:ea typeface="Calibri" charset="0"/>
                <a:cs typeface="Times New Roman" charset="0"/>
              </a:rPr>
              <a:t> / </a:t>
            </a:r>
            <a:r>
              <a:rPr lang="en-US" sz="1200" dirty="0">
                <a:solidFill>
                  <a:srgbClr val="1C00CF"/>
                </a:solidFill>
                <a:latin typeface="Menlo" charset="0"/>
                <a:ea typeface="Calibri" charset="0"/>
                <a:cs typeface="Times New Roman" charset="0"/>
              </a:rPr>
              <a:t>3</a:t>
            </a:r>
            <a:r>
              <a:rPr lang="en-US" sz="1200" dirty="0">
                <a:latin typeface="Menlo" charset="0"/>
                <a:ea typeface="Calibri" charset="0"/>
                <a:cs typeface="Times New Roman" charset="0"/>
              </a:rPr>
              <a:t> &lt;&lt; </a:t>
            </a:r>
            <a:r>
              <a:rPr lang="en-US" sz="1200" dirty="0" err="1">
                <a:solidFill>
                  <a:srgbClr val="2E0D6E"/>
                </a:solidFill>
                <a:latin typeface="Menlo" charset="0"/>
                <a:ea typeface="Calibri" charset="0"/>
                <a:cs typeface="Times New Roman" charset="0"/>
              </a:rPr>
              <a:t>endl</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AA0D91"/>
                </a:solidFill>
                <a:latin typeface="Menlo" charset="0"/>
                <a:ea typeface="Calibri" charset="0"/>
                <a:cs typeface="Times New Roman" charset="0"/>
              </a:rPr>
              <a:t>int</a:t>
            </a:r>
            <a:r>
              <a:rPr lang="en-US" sz="1200" dirty="0">
                <a:latin typeface="Menlo" charset="0"/>
                <a:ea typeface="Calibri" charset="0"/>
                <a:cs typeface="Times New Roman" charset="0"/>
              </a:rPr>
              <a:t> num1 = </a:t>
            </a:r>
            <a:r>
              <a:rPr lang="en-US" sz="1200" dirty="0">
                <a:solidFill>
                  <a:srgbClr val="1C00CF"/>
                </a:solidFill>
                <a:latin typeface="Menlo" charset="0"/>
                <a:ea typeface="Calibri" charset="0"/>
                <a:cs typeface="Times New Roman" charset="0"/>
              </a:rPr>
              <a:t>7</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AA0D91"/>
                </a:solidFill>
                <a:latin typeface="Menlo" charset="0"/>
                <a:ea typeface="Calibri" charset="0"/>
                <a:cs typeface="Times New Roman" charset="0"/>
              </a:rPr>
              <a:t>int</a:t>
            </a:r>
            <a:r>
              <a:rPr lang="en-US" sz="1200" dirty="0">
                <a:latin typeface="Menlo" charset="0"/>
                <a:ea typeface="Calibri" charset="0"/>
                <a:cs typeface="Times New Roman" charset="0"/>
              </a:rPr>
              <a:t> num2 = </a:t>
            </a:r>
            <a:r>
              <a:rPr lang="en-US" sz="1200" dirty="0">
                <a:solidFill>
                  <a:srgbClr val="1C00CF"/>
                </a:solidFill>
                <a:latin typeface="Menlo" charset="0"/>
                <a:ea typeface="Calibri" charset="0"/>
                <a:cs typeface="Times New Roman" charset="0"/>
              </a:rPr>
              <a:t>4</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cout</a:t>
            </a:r>
            <a:r>
              <a:rPr lang="en-US" sz="1200" dirty="0">
                <a:latin typeface="Menlo" charset="0"/>
                <a:ea typeface="Calibri" charset="0"/>
                <a:cs typeface="Times New Roman" charset="0"/>
              </a:rPr>
              <a:t> &lt;&lt; </a:t>
            </a:r>
            <a:r>
              <a:rPr lang="en-US" sz="1200" dirty="0">
                <a:solidFill>
                  <a:srgbClr val="C41A16"/>
                </a:solidFill>
                <a:latin typeface="Menlo" charset="0"/>
                <a:ea typeface="Calibri" charset="0"/>
                <a:cs typeface="Times New Roman" charset="0"/>
              </a:rPr>
              <a:t>"num1 * num2 (or 7 * 4) = "</a:t>
            </a:r>
            <a:r>
              <a:rPr lang="en-US" sz="1200" dirty="0">
                <a:latin typeface="Menlo" charset="0"/>
                <a:ea typeface="Calibri" charset="0"/>
                <a:cs typeface="Times New Roman" charset="0"/>
              </a:rPr>
              <a:t> &lt;&lt; num1 * num2 &lt;&lt; </a:t>
            </a:r>
            <a:r>
              <a:rPr lang="en-US" sz="1200" dirty="0" err="1">
                <a:solidFill>
                  <a:srgbClr val="2E0D6E"/>
                </a:solidFill>
                <a:latin typeface="Menlo" charset="0"/>
                <a:ea typeface="Calibri" charset="0"/>
                <a:cs typeface="Times New Roman" charset="0"/>
              </a:rPr>
              <a:t>endl</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cout</a:t>
            </a:r>
            <a:r>
              <a:rPr lang="en-US" sz="1200" dirty="0">
                <a:latin typeface="Menlo" charset="0"/>
                <a:ea typeface="Calibri" charset="0"/>
                <a:cs typeface="Times New Roman" charset="0"/>
              </a:rPr>
              <a:t> &lt;&lt; </a:t>
            </a:r>
            <a:r>
              <a:rPr lang="en-US" sz="1200" dirty="0">
                <a:solidFill>
                  <a:srgbClr val="C41A16"/>
                </a:solidFill>
                <a:latin typeface="Menlo" charset="0"/>
                <a:ea typeface="Calibri" charset="0"/>
                <a:cs typeface="Times New Roman" charset="0"/>
              </a:rPr>
              <a:t>"num1 / num2 (or 7 / 4) = "</a:t>
            </a:r>
            <a:r>
              <a:rPr lang="en-US" sz="1200" dirty="0">
                <a:latin typeface="Menlo" charset="0"/>
                <a:ea typeface="Calibri" charset="0"/>
                <a:cs typeface="Times New Roman" charset="0"/>
              </a:rPr>
              <a:t> &lt;&lt; num1 / num2 &lt;&lt; </a:t>
            </a:r>
            <a:r>
              <a:rPr lang="en-US" sz="1200" dirty="0" err="1">
                <a:solidFill>
                  <a:srgbClr val="2E0D6E"/>
                </a:solidFill>
                <a:latin typeface="Menlo" charset="0"/>
                <a:ea typeface="Calibri" charset="0"/>
                <a:cs typeface="Times New Roman" charset="0"/>
              </a:rPr>
              <a:t>endl</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p:txBody>
      </p:sp>
    </p:spTree>
    <p:extLst>
      <p:ext uri="{BB962C8B-B14F-4D97-AF65-F5344CB8AC3E}">
        <p14:creationId xmlns:p14="http://schemas.microsoft.com/office/powerpoint/2010/main" val="8073871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r>
              <a:rPr lang="en-US" dirty="0" smtClean="0"/>
              <a:t>1.7: Simple Math 2/2</a:t>
            </a:r>
            <a:endParaRPr lang="en-US" dirty="0"/>
          </a:p>
        </p:txBody>
      </p:sp>
      <p:sp>
        <p:nvSpPr>
          <p:cNvPr id="3" name="Text Placeholder 2"/>
          <p:cNvSpPr>
            <a:spLocks noGrp="1"/>
          </p:cNvSpPr>
          <p:nvPr>
            <p:ph type="body" idx="1"/>
          </p:nvPr>
        </p:nvSpPr>
        <p:spPr/>
        <p:txBody>
          <a:bodyPr/>
          <a:lstStyle/>
          <a:p>
            <a:pPr>
              <a:tabLst>
                <a:tab pos="344805" algn="l"/>
              </a:tabLst>
            </a:pPr>
            <a:r>
              <a:rPr lang="en-US" sz="1200" dirty="0" smtClean="0">
                <a:solidFill>
                  <a:srgbClr val="AA0D91"/>
                </a:solidFill>
                <a:latin typeface="Menlo" charset="0"/>
                <a:ea typeface="Calibri" charset="0"/>
                <a:cs typeface="Times New Roman" charset="0"/>
              </a:rPr>
              <a:t>    double</a:t>
            </a:r>
            <a:r>
              <a:rPr lang="en-US" sz="1200" dirty="0" smtClean="0">
                <a:latin typeface="Menlo" charset="0"/>
                <a:ea typeface="Calibri" charset="0"/>
                <a:cs typeface="Times New Roman" charset="0"/>
              </a:rPr>
              <a:t> </a:t>
            </a:r>
            <a:r>
              <a:rPr lang="en-US" sz="1200" dirty="0">
                <a:latin typeface="Menlo" charset="0"/>
                <a:ea typeface="Calibri" charset="0"/>
                <a:cs typeface="Times New Roman" charset="0"/>
              </a:rPr>
              <a:t>dec1 = </a:t>
            </a:r>
            <a:r>
              <a:rPr lang="en-US" sz="1200" dirty="0">
                <a:solidFill>
                  <a:srgbClr val="1C00CF"/>
                </a:solidFill>
                <a:latin typeface="Menlo" charset="0"/>
                <a:ea typeface="Calibri" charset="0"/>
                <a:cs typeface="Times New Roman" charset="0"/>
              </a:rPr>
              <a:t>7</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a:solidFill>
                  <a:srgbClr val="AA0D91"/>
                </a:solidFill>
                <a:latin typeface="Menlo" charset="0"/>
                <a:ea typeface="Calibri" charset="0"/>
                <a:cs typeface="Times New Roman" charset="0"/>
              </a:rPr>
              <a:t>double</a:t>
            </a:r>
            <a:r>
              <a:rPr lang="en-US" sz="1200" dirty="0">
                <a:latin typeface="Menlo" charset="0"/>
                <a:ea typeface="Calibri" charset="0"/>
                <a:cs typeface="Times New Roman" charset="0"/>
              </a:rPr>
              <a:t> dec2 = </a:t>
            </a:r>
            <a:r>
              <a:rPr lang="en-US" sz="1200" dirty="0">
                <a:solidFill>
                  <a:srgbClr val="1C00CF"/>
                </a:solidFill>
                <a:latin typeface="Menlo" charset="0"/>
                <a:ea typeface="Calibri" charset="0"/>
                <a:cs typeface="Times New Roman" charset="0"/>
              </a:rPr>
              <a:t>4</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cout</a:t>
            </a:r>
            <a:r>
              <a:rPr lang="en-US" sz="1200" dirty="0">
                <a:latin typeface="Menlo" charset="0"/>
                <a:ea typeface="Calibri" charset="0"/>
                <a:cs typeface="Times New Roman" charset="0"/>
              </a:rPr>
              <a:t> &lt;&lt; </a:t>
            </a:r>
            <a:r>
              <a:rPr lang="en-US" sz="1200" dirty="0">
                <a:solidFill>
                  <a:srgbClr val="C41A16"/>
                </a:solidFill>
                <a:latin typeface="Menlo" charset="0"/>
                <a:ea typeface="Calibri" charset="0"/>
                <a:cs typeface="Times New Roman" charset="0"/>
              </a:rPr>
              <a:t>"dec1 / dec2 (or 7.0 / 4.0) = "</a:t>
            </a:r>
            <a:r>
              <a:rPr lang="en-US" sz="1200" dirty="0">
                <a:latin typeface="Menlo" charset="0"/>
                <a:ea typeface="Calibri" charset="0"/>
                <a:cs typeface="Times New Roman" charset="0"/>
              </a:rPr>
              <a:t> &lt;&lt; dec1 / dec2 &lt;&lt; </a:t>
            </a:r>
            <a:r>
              <a:rPr lang="en-US" sz="1200" dirty="0" err="1">
                <a:solidFill>
                  <a:srgbClr val="2E0D6E"/>
                </a:solidFill>
                <a:latin typeface="Menlo" charset="0"/>
                <a:ea typeface="Calibri" charset="0"/>
                <a:cs typeface="Times New Roman" charset="0"/>
              </a:rPr>
              <a:t>endl</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AA0D91"/>
                </a:solidFill>
                <a:latin typeface="Menlo" charset="0"/>
                <a:ea typeface="Calibri" charset="0"/>
                <a:cs typeface="Times New Roman" charset="0"/>
              </a:rPr>
              <a:t>int</a:t>
            </a:r>
            <a:r>
              <a:rPr lang="en-US" sz="1200" dirty="0">
                <a:latin typeface="Menlo" charset="0"/>
                <a:ea typeface="Calibri" charset="0"/>
                <a:cs typeface="Times New Roman" charset="0"/>
              </a:rPr>
              <a:t> answer1 = </a:t>
            </a:r>
            <a:r>
              <a:rPr lang="en-US" sz="1200" dirty="0">
                <a:solidFill>
                  <a:srgbClr val="1C00CF"/>
                </a:solidFill>
                <a:latin typeface="Menlo" charset="0"/>
                <a:ea typeface="Calibri" charset="0"/>
                <a:cs typeface="Times New Roman" charset="0"/>
              </a:rPr>
              <a:t>4</a:t>
            </a:r>
            <a:r>
              <a:rPr lang="en-US" sz="1200" dirty="0">
                <a:latin typeface="Menlo" charset="0"/>
                <a:ea typeface="Calibri" charset="0"/>
                <a:cs typeface="Times New Roman" charset="0"/>
              </a:rPr>
              <a:t> + </a:t>
            </a:r>
            <a:r>
              <a:rPr lang="en-US" sz="1200" dirty="0">
                <a:solidFill>
                  <a:srgbClr val="1C00CF"/>
                </a:solidFill>
                <a:latin typeface="Menlo" charset="0"/>
                <a:ea typeface="Calibri" charset="0"/>
                <a:cs typeface="Times New Roman" charset="0"/>
              </a:rPr>
              <a:t>8</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cout</a:t>
            </a:r>
            <a:r>
              <a:rPr lang="en-US" sz="1200" dirty="0">
                <a:latin typeface="Menlo" charset="0"/>
                <a:ea typeface="Calibri" charset="0"/>
                <a:cs typeface="Times New Roman" charset="0"/>
              </a:rPr>
              <a:t> &lt;&lt; </a:t>
            </a:r>
            <a:r>
              <a:rPr lang="en-US" sz="1200" dirty="0">
                <a:solidFill>
                  <a:srgbClr val="C41A16"/>
                </a:solidFill>
                <a:latin typeface="Menlo" charset="0"/>
                <a:ea typeface="Calibri" charset="0"/>
                <a:cs typeface="Times New Roman" charset="0"/>
              </a:rPr>
              <a:t>"answer1 = "</a:t>
            </a:r>
            <a:r>
              <a:rPr lang="en-US" sz="1200" dirty="0">
                <a:latin typeface="Menlo" charset="0"/>
                <a:ea typeface="Calibri" charset="0"/>
                <a:cs typeface="Times New Roman" charset="0"/>
              </a:rPr>
              <a:t> &lt;&lt; answer1 &lt;&lt; </a:t>
            </a:r>
            <a:r>
              <a:rPr lang="en-US" sz="1200" dirty="0" err="1">
                <a:solidFill>
                  <a:srgbClr val="2E0D6E"/>
                </a:solidFill>
                <a:latin typeface="Menlo" charset="0"/>
                <a:ea typeface="Calibri" charset="0"/>
                <a:cs typeface="Times New Roman" charset="0"/>
              </a:rPr>
              <a:t>endl</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AA0D91"/>
                </a:solidFill>
                <a:latin typeface="Menlo" charset="0"/>
                <a:ea typeface="Calibri" charset="0"/>
                <a:cs typeface="Times New Roman" charset="0"/>
              </a:rPr>
              <a:t>int</a:t>
            </a:r>
            <a:r>
              <a:rPr lang="en-US" sz="1200" dirty="0">
                <a:latin typeface="Menlo" charset="0"/>
                <a:ea typeface="Calibri" charset="0"/>
                <a:cs typeface="Times New Roman" charset="0"/>
              </a:rPr>
              <a:t> answer2 = num1 * num2;</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cout</a:t>
            </a:r>
            <a:r>
              <a:rPr lang="en-US" sz="1200" dirty="0">
                <a:latin typeface="Menlo" charset="0"/>
                <a:ea typeface="Calibri" charset="0"/>
                <a:cs typeface="Times New Roman" charset="0"/>
              </a:rPr>
              <a:t> &lt;&lt; </a:t>
            </a:r>
            <a:r>
              <a:rPr lang="en-US" sz="1200" dirty="0">
                <a:solidFill>
                  <a:srgbClr val="C41A16"/>
                </a:solidFill>
                <a:latin typeface="Menlo" charset="0"/>
                <a:ea typeface="Calibri" charset="0"/>
                <a:cs typeface="Times New Roman" charset="0"/>
              </a:rPr>
              <a:t>"answer2 = "</a:t>
            </a:r>
            <a:r>
              <a:rPr lang="en-US" sz="1200" dirty="0">
                <a:latin typeface="Menlo" charset="0"/>
                <a:ea typeface="Calibri" charset="0"/>
                <a:cs typeface="Times New Roman" charset="0"/>
              </a:rPr>
              <a:t> &lt;&lt; answer2 &lt;&lt; </a:t>
            </a:r>
            <a:r>
              <a:rPr lang="en-US" sz="1200" dirty="0" err="1">
                <a:solidFill>
                  <a:srgbClr val="2E0D6E"/>
                </a:solidFill>
                <a:latin typeface="Menlo" charset="0"/>
                <a:ea typeface="Calibri" charset="0"/>
                <a:cs typeface="Times New Roman" charset="0"/>
              </a:rPr>
              <a:t>endl</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AA0D91"/>
                </a:solidFill>
                <a:latin typeface="Menlo" charset="0"/>
                <a:ea typeface="Calibri" charset="0"/>
                <a:cs typeface="Times New Roman" charset="0"/>
              </a:rPr>
              <a:t>int</a:t>
            </a:r>
            <a:r>
              <a:rPr lang="en-US" sz="1200" dirty="0">
                <a:latin typeface="Menlo" charset="0"/>
                <a:ea typeface="Calibri" charset="0"/>
                <a:cs typeface="Times New Roman" charset="0"/>
              </a:rPr>
              <a:t> answer3 = dec1 / dec2;</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cout</a:t>
            </a:r>
            <a:r>
              <a:rPr lang="en-US" sz="1200" dirty="0">
                <a:latin typeface="Menlo" charset="0"/>
                <a:ea typeface="Calibri" charset="0"/>
                <a:cs typeface="Times New Roman" charset="0"/>
              </a:rPr>
              <a:t> &lt;&lt; </a:t>
            </a:r>
            <a:r>
              <a:rPr lang="en-US" sz="1200" dirty="0">
                <a:solidFill>
                  <a:srgbClr val="C41A16"/>
                </a:solidFill>
                <a:latin typeface="Menlo" charset="0"/>
                <a:ea typeface="Calibri" charset="0"/>
                <a:cs typeface="Times New Roman" charset="0"/>
              </a:rPr>
              <a:t>"answer3 = "</a:t>
            </a:r>
            <a:r>
              <a:rPr lang="en-US" sz="1200" dirty="0">
                <a:latin typeface="Menlo" charset="0"/>
                <a:ea typeface="Calibri" charset="0"/>
                <a:cs typeface="Times New Roman" charset="0"/>
              </a:rPr>
              <a:t> &lt;&lt; answer3 &lt;&lt; </a:t>
            </a:r>
            <a:r>
              <a:rPr lang="en-US" sz="1200" dirty="0" err="1">
                <a:solidFill>
                  <a:srgbClr val="2E0D6E"/>
                </a:solidFill>
                <a:latin typeface="Menlo" charset="0"/>
                <a:ea typeface="Calibri" charset="0"/>
                <a:cs typeface="Times New Roman" charset="0"/>
              </a:rPr>
              <a:t>endl</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a:solidFill>
                  <a:srgbClr val="AA0D91"/>
                </a:solidFill>
                <a:latin typeface="Menlo" charset="0"/>
                <a:ea typeface="Calibri" charset="0"/>
                <a:cs typeface="Times New Roman" charset="0"/>
              </a:rPr>
              <a:t>double</a:t>
            </a:r>
            <a:r>
              <a:rPr lang="en-US" sz="1200" dirty="0">
                <a:latin typeface="Menlo" charset="0"/>
                <a:ea typeface="Calibri" charset="0"/>
                <a:cs typeface="Times New Roman" charset="0"/>
              </a:rPr>
              <a:t> answer4 = dec1 / dec2;</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err="1">
                <a:solidFill>
                  <a:srgbClr val="5C2699"/>
                </a:solidFill>
                <a:latin typeface="Menlo" charset="0"/>
                <a:ea typeface="Calibri" charset="0"/>
                <a:cs typeface="Times New Roman" charset="0"/>
              </a:rPr>
              <a:t>cout</a:t>
            </a:r>
            <a:r>
              <a:rPr lang="en-US" sz="1200" dirty="0">
                <a:latin typeface="Menlo" charset="0"/>
                <a:ea typeface="Calibri" charset="0"/>
                <a:cs typeface="Times New Roman" charset="0"/>
              </a:rPr>
              <a:t> &lt;&lt; </a:t>
            </a:r>
            <a:r>
              <a:rPr lang="en-US" sz="1200" dirty="0">
                <a:solidFill>
                  <a:srgbClr val="C41A16"/>
                </a:solidFill>
                <a:latin typeface="Menlo" charset="0"/>
                <a:ea typeface="Calibri" charset="0"/>
                <a:cs typeface="Times New Roman" charset="0"/>
              </a:rPr>
              <a:t>"answer4 = "</a:t>
            </a:r>
            <a:r>
              <a:rPr lang="en-US" sz="1200" dirty="0">
                <a:latin typeface="Menlo" charset="0"/>
                <a:ea typeface="Calibri" charset="0"/>
                <a:cs typeface="Times New Roman" charset="0"/>
              </a:rPr>
              <a:t> &lt;&lt; answer4 &lt;&lt; </a:t>
            </a:r>
            <a:r>
              <a:rPr lang="en-US" sz="1200" dirty="0" err="1">
                <a:solidFill>
                  <a:srgbClr val="2E0D6E"/>
                </a:solidFill>
                <a:latin typeface="Menlo" charset="0"/>
                <a:ea typeface="Calibri" charset="0"/>
                <a:cs typeface="Times New Roman" charset="0"/>
              </a:rPr>
              <a:t>endl</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    </a:t>
            </a:r>
            <a:r>
              <a:rPr lang="en-US" sz="1200" dirty="0">
                <a:solidFill>
                  <a:srgbClr val="AA0D91"/>
                </a:solidFill>
                <a:latin typeface="Menlo" charset="0"/>
                <a:ea typeface="Calibri" charset="0"/>
                <a:cs typeface="Times New Roman" charset="0"/>
              </a:rPr>
              <a:t>return</a:t>
            </a:r>
            <a:r>
              <a:rPr lang="en-US" sz="1200" dirty="0">
                <a:latin typeface="Menlo" charset="0"/>
                <a:ea typeface="Calibri" charset="0"/>
                <a:cs typeface="Times New Roman" charset="0"/>
              </a:rPr>
              <a:t> </a:t>
            </a:r>
            <a:r>
              <a:rPr lang="en-US" sz="1200" dirty="0">
                <a:solidFill>
                  <a:srgbClr val="1C00CF"/>
                </a:solidFill>
                <a:latin typeface="Menlo" charset="0"/>
                <a:ea typeface="Calibri" charset="0"/>
                <a:cs typeface="Times New Roman" charset="0"/>
              </a:rPr>
              <a:t>0</a:t>
            </a: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a:latin typeface="Menlo" charset="0"/>
                <a:ea typeface="Calibri" charset="0"/>
                <a:cs typeface="Times New Roman" charset="0"/>
              </a:rPr>
              <a:t>}</a:t>
            </a:r>
            <a:endParaRPr lang="en-US" sz="1400" dirty="0">
              <a:latin typeface="Calibri" charset="0"/>
              <a:ea typeface="Calibri" charset="0"/>
              <a:cs typeface="Times New Roman" charset="0"/>
            </a:endParaRPr>
          </a:p>
          <a:p>
            <a:pPr>
              <a:tabLst>
                <a:tab pos="344805" algn="l"/>
              </a:tabLst>
            </a:pPr>
            <a:r>
              <a:rPr lang="en-US" sz="1200" dirty="0" smtClean="0">
                <a:latin typeface="Menlo" charset="0"/>
                <a:ea typeface="Calibri" charset="0"/>
                <a:cs typeface="Times New Roman" charset="0"/>
              </a:rPr>
              <a:t>    </a:t>
            </a:r>
            <a:endParaRPr lang="en-US" sz="1400" dirty="0">
              <a:latin typeface="Calibri" charset="0"/>
              <a:ea typeface="Calibri" charset="0"/>
              <a:cs typeface="Times New Roman" charset="0"/>
            </a:endParaRPr>
          </a:p>
        </p:txBody>
      </p:sp>
    </p:spTree>
    <p:extLst>
      <p:ext uri="{BB962C8B-B14F-4D97-AF65-F5344CB8AC3E}">
        <p14:creationId xmlns:p14="http://schemas.microsoft.com/office/powerpoint/2010/main" val="1855865479"/>
      </p:ext>
    </p:extLst>
  </p:cSld>
  <p:clrMapOvr>
    <a:masterClrMapping/>
  </p:clrMapOvr>
  <p:transition spd="slow">
    <p:push dir="u"/>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r>
              <a:rPr lang="en-US" dirty="0" smtClean="0"/>
              <a:t>1.8: Add two input numbers</a:t>
            </a:r>
            <a:endParaRPr lang="en-US" dirty="0"/>
          </a:p>
        </p:txBody>
      </p:sp>
      <p:sp>
        <p:nvSpPr>
          <p:cNvPr id="3" name="Text Placeholder 2"/>
          <p:cNvSpPr>
            <a:spLocks noGrp="1"/>
          </p:cNvSpPr>
          <p:nvPr>
            <p:ph type="body" idx="1"/>
          </p:nvPr>
        </p:nvSpPr>
        <p:spPr/>
        <p:txBody>
          <a:bodyPr/>
          <a:lstStyle/>
          <a:p>
            <a:r>
              <a:rPr lang="en-US" sz="1800" dirty="0" smtClean="0"/>
              <a:t>Can you figure out how to make a simple addition calculator? The program should go like this:</a:t>
            </a:r>
          </a:p>
          <a:p>
            <a:endParaRPr lang="en-US" sz="1800" dirty="0"/>
          </a:p>
          <a:p>
            <a:pPr marL="285750" indent="-285750">
              <a:buFont typeface="Arial" charset="0"/>
              <a:buChar char="•"/>
            </a:pPr>
            <a:r>
              <a:rPr lang="en-US" sz="1800" dirty="0" smtClean="0"/>
              <a:t>User inputs two numbers</a:t>
            </a:r>
          </a:p>
          <a:p>
            <a:pPr marL="285750" indent="-285750">
              <a:buFont typeface="Arial" charset="0"/>
              <a:buChar char="•"/>
            </a:pPr>
            <a:r>
              <a:rPr lang="en-US" sz="1800" dirty="0" smtClean="0"/>
              <a:t>You add the two numbers and put them in a variable</a:t>
            </a:r>
          </a:p>
          <a:p>
            <a:pPr marL="285750" indent="-285750">
              <a:buFont typeface="Arial" charset="0"/>
              <a:buChar char="•"/>
            </a:pPr>
            <a:r>
              <a:rPr lang="en-US" sz="1800" dirty="0" smtClean="0"/>
              <a:t>You output the answer using that variable</a:t>
            </a:r>
          </a:p>
          <a:p>
            <a:endParaRPr lang="en-US" sz="1800"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856" y="3095217"/>
            <a:ext cx="1832843" cy="1832843"/>
          </a:xfrm>
          <a:prstGeom prst="rect">
            <a:avLst/>
          </a:prstGeom>
        </p:spPr>
      </p:pic>
    </p:spTree>
    <p:extLst>
      <p:ext uri="{BB962C8B-B14F-4D97-AF65-F5344CB8AC3E}">
        <p14:creationId xmlns:p14="http://schemas.microsoft.com/office/powerpoint/2010/main" val="121435519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1.8: Add two input numbers</a:t>
            </a:r>
          </a:p>
        </p:txBody>
      </p:sp>
      <p:sp>
        <p:nvSpPr>
          <p:cNvPr id="3" name="Text Placeholder 2"/>
          <p:cNvSpPr>
            <a:spLocks noGrp="1"/>
          </p:cNvSpPr>
          <p:nvPr>
            <p:ph type="body" idx="1"/>
          </p:nvPr>
        </p:nvSpPr>
        <p:spPr/>
        <p:txBody>
          <a:bodyPr/>
          <a:lstStyle/>
          <a:p>
            <a:r>
              <a:rPr lang="en-US" sz="1200" dirty="0">
                <a:solidFill>
                  <a:srgbClr val="643820"/>
                </a:solidFill>
                <a:latin typeface="Menlo-Regular" charset="0"/>
              </a:rPr>
              <a:t>#include </a:t>
            </a:r>
            <a:r>
              <a:rPr lang="en-US" sz="1200" dirty="0">
                <a:solidFill>
                  <a:srgbClr val="C41A16"/>
                </a:solidFill>
                <a:latin typeface="Menlo-Regular" charset="0"/>
              </a:rPr>
              <a:t>&lt;</a:t>
            </a:r>
            <a:r>
              <a:rPr lang="en-US" sz="1200" dirty="0" err="1">
                <a:solidFill>
                  <a:srgbClr val="C41A16"/>
                </a:solidFill>
                <a:latin typeface="Menlo-Regular" charset="0"/>
              </a:rPr>
              <a:t>iostream</a:t>
            </a:r>
            <a:r>
              <a:rPr lang="en-US" sz="1200" dirty="0" smtClean="0">
                <a:solidFill>
                  <a:srgbClr val="C41A16"/>
                </a:solidFill>
                <a:latin typeface="Menlo-Regular" charset="0"/>
              </a:rPr>
              <a:t>&gt;</a:t>
            </a:r>
            <a:endParaRPr lang="en-US" sz="1200" dirty="0">
              <a:latin typeface="Menlo-Regular" charset="0"/>
            </a:endParaRPr>
          </a:p>
          <a:p>
            <a:r>
              <a:rPr lang="en-US" sz="1200" dirty="0">
                <a:solidFill>
                  <a:srgbClr val="AA0D91"/>
                </a:solidFill>
                <a:latin typeface="Menlo-Regular" charset="0"/>
              </a:rPr>
              <a:t>using</a:t>
            </a:r>
            <a:r>
              <a:rPr lang="en-US" sz="1200" dirty="0">
                <a:latin typeface="Menlo-Regular" charset="0"/>
              </a:rPr>
              <a:t> </a:t>
            </a:r>
            <a:r>
              <a:rPr lang="en-US" sz="1200" dirty="0">
                <a:solidFill>
                  <a:srgbClr val="AA0D91"/>
                </a:solidFill>
                <a:latin typeface="Menlo-Regular" charset="0"/>
              </a:rPr>
              <a:t>namespace</a:t>
            </a:r>
            <a:r>
              <a:rPr lang="en-US" sz="1200" dirty="0">
                <a:latin typeface="Menlo-Regular" charset="0"/>
              </a:rPr>
              <a:t> </a:t>
            </a:r>
            <a:r>
              <a:rPr lang="en-US" sz="1200" dirty="0" err="1">
                <a:solidFill>
                  <a:srgbClr val="5C2699"/>
                </a:solidFill>
                <a:latin typeface="Menlo-Regular" charset="0"/>
              </a:rPr>
              <a:t>std</a:t>
            </a:r>
            <a:r>
              <a:rPr lang="en-US" sz="1200" dirty="0">
                <a:latin typeface="Menlo-Regular" charset="0"/>
              </a:rPr>
              <a:t>;</a:t>
            </a:r>
          </a:p>
          <a:p>
            <a:endParaRPr lang="en-US" sz="1200" dirty="0">
              <a:latin typeface="Menlo-Regular" charset="0"/>
            </a:endParaRPr>
          </a:p>
          <a:p>
            <a:r>
              <a:rPr lang="en-US" sz="1200" dirty="0" err="1">
                <a:solidFill>
                  <a:srgbClr val="AA0D91"/>
                </a:solidFill>
                <a:latin typeface="Menlo-Regular" charset="0"/>
              </a:rPr>
              <a:t>int</a:t>
            </a:r>
            <a:r>
              <a:rPr lang="en-US" sz="1200" dirty="0">
                <a:latin typeface="Menlo-Regular" charset="0"/>
              </a:rPr>
              <a:t> main</a:t>
            </a:r>
            <a:r>
              <a:rPr lang="en-US" sz="1200" dirty="0" smtClean="0">
                <a:latin typeface="Menlo-Regular" charset="0"/>
              </a:rPr>
              <a:t>() {</a:t>
            </a:r>
            <a:endParaRPr lang="en-US" sz="1200" dirty="0">
              <a:latin typeface="Menlo-Regular" charset="0"/>
            </a:endParaRPr>
          </a:p>
          <a:p>
            <a:r>
              <a:rPr lang="ro-RO" sz="1200" dirty="0">
                <a:latin typeface="Menlo-Regular" charset="0"/>
              </a:rPr>
              <a:t>    </a:t>
            </a:r>
            <a:r>
              <a:rPr lang="ro-RO" sz="1200" dirty="0" err="1">
                <a:solidFill>
                  <a:srgbClr val="AA0D91"/>
                </a:solidFill>
                <a:latin typeface="Menlo-Regular" charset="0"/>
              </a:rPr>
              <a:t>int</a:t>
            </a:r>
            <a:r>
              <a:rPr lang="ro-RO" sz="1200" dirty="0">
                <a:latin typeface="Menlo-Regular" charset="0"/>
              </a:rPr>
              <a:t> num1 = </a:t>
            </a:r>
            <a:r>
              <a:rPr lang="ro-RO" sz="1200" dirty="0">
                <a:solidFill>
                  <a:srgbClr val="1C00CF"/>
                </a:solidFill>
                <a:latin typeface="Menlo-Regular" charset="0"/>
              </a:rPr>
              <a:t>0</a:t>
            </a:r>
            <a:r>
              <a:rPr lang="ro-RO" sz="1200" dirty="0">
                <a:latin typeface="Menlo-Regular" charset="0"/>
              </a:rPr>
              <a:t>;</a:t>
            </a:r>
          </a:p>
          <a:p>
            <a:r>
              <a:rPr lang="ro-RO" sz="1200" dirty="0">
                <a:latin typeface="Menlo-Regular" charset="0"/>
              </a:rPr>
              <a:t>    </a:t>
            </a:r>
            <a:r>
              <a:rPr lang="ro-RO" sz="1200" dirty="0" err="1">
                <a:solidFill>
                  <a:srgbClr val="AA0D91"/>
                </a:solidFill>
                <a:latin typeface="Menlo-Regular" charset="0"/>
              </a:rPr>
              <a:t>int</a:t>
            </a:r>
            <a:r>
              <a:rPr lang="ro-RO" sz="1200" dirty="0">
                <a:latin typeface="Menlo-Regular" charset="0"/>
              </a:rPr>
              <a:t> num2 = </a:t>
            </a:r>
            <a:r>
              <a:rPr lang="ro-RO" sz="1200" dirty="0">
                <a:solidFill>
                  <a:srgbClr val="1C00CF"/>
                </a:solidFill>
                <a:latin typeface="Menlo-Regular" charset="0"/>
              </a:rPr>
              <a:t>0</a:t>
            </a:r>
            <a:r>
              <a:rPr lang="ro-RO" sz="1200" dirty="0">
                <a:latin typeface="Menlo-Regular" charset="0"/>
              </a:rPr>
              <a:t>;</a:t>
            </a:r>
          </a:p>
          <a:p>
            <a:r>
              <a:rPr lang="de-DE" sz="1200" dirty="0">
                <a:latin typeface="Menlo-Regular" charset="0"/>
              </a:rPr>
              <a:t>    </a:t>
            </a:r>
          </a:p>
          <a:p>
            <a:r>
              <a:rPr lang="de-DE" sz="1200" dirty="0">
                <a:latin typeface="Menlo-Regular" charset="0"/>
              </a:rPr>
              <a:t>    </a:t>
            </a:r>
            <a:r>
              <a:rPr lang="de-DE" sz="1200" dirty="0" err="1">
                <a:solidFill>
                  <a:srgbClr val="5C2699"/>
                </a:solidFill>
                <a:latin typeface="Menlo-Regular" charset="0"/>
              </a:rPr>
              <a:t>cout</a:t>
            </a:r>
            <a:r>
              <a:rPr lang="de-DE" sz="1200" dirty="0">
                <a:latin typeface="Menlo-Regular" charset="0"/>
              </a:rPr>
              <a:t> &lt;&lt; </a:t>
            </a:r>
            <a:r>
              <a:rPr lang="de-DE" sz="1200" dirty="0">
                <a:solidFill>
                  <a:srgbClr val="C41A16"/>
                </a:solidFill>
                <a:latin typeface="Menlo-Regular" charset="0"/>
              </a:rPr>
              <a:t>"</a:t>
            </a:r>
            <a:r>
              <a:rPr lang="de-DE" sz="1200" dirty="0" err="1">
                <a:solidFill>
                  <a:srgbClr val="C41A16"/>
                </a:solidFill>
                <a:latin typeface="Menlo-Regular" charset="0"/>
              </a:rPr>
              <a:t>Please</a:t>
            </a:r>
            <a:r>
              <a:rPr lang="de-DE" sz="1200" dirty="0">
                <a:solidFill>
                  <a:srgbClr val="C41A16"/>
                </a:solidFill>
                <a:latin typeface="Menlo-Regular" charset="0"/>
              </a:rPr>
              <a:t> </a:t>
            </a:r>
            <a:r>
              <a:rPr lang="de-DE" sz="1200" dirty="0" err="1">
                <a:solidFill>
                  <a:srgbClr val="C41A16"/>
                </a:solidFill>
                <a:latin typeface="Menlo-Regular" charset="0"/>
              </a:rPr>
              <a:t>input</a:t>
            </a:r>
            <a:r>
              <a:rPr lang="de-DE" sz="1200" dirty="0">
                <a:solidFill>
                  <a:srgbClr val="C41A16"/>
                </a:solidFill>
                <a:latin typeface="Menlo-Regular" charset="0"/>
              </a:rPr>
              <a:t> an integer:\</a:t>
            </a:r>
            <a:r>
              <a:rPr lang="de-DE" sz="1200" dirty="0" err="1">
                <a:solidFill>
                  <a:srgbClr val="C41A16"/>
                </a:solidFill>
                <a:latin typeface="Menlo-Regular" charset="0"/>
              </a:rPr>
              <a:t>n</a:t>
            </a:r>
            <a:r>
              <a:rPr lang="de-DE" sz="1200" dirty="0">
                <a:solidFill>
                  <a:srgbClr val="C41A16"/>
                </a:solidFill>
                <a:latin typeface="Menlo-Regular" charset="0"/>
              </a:rPr>
              <a:t>"</a:t>
            </a:r>
            <a:r>
              <a:rPr lang="de-DE" sz="1200" dirty="0">
                <a:latin typeface="Menlo-Regular" charset="0"/>
              </a:rPr>
              <a:t>;</a:t>
            </a:r>
          </a:p>
          <a:p>
            <a:r>
              <a:rPr lang="ro-RO" sz="1200" dirty="0">
                <a:latin typeface="Menlo-Regular" charset="0"/>
              </a:rPr>
              <a:t>    </a:t>
            </a:r>
            <a:r>
              <a:rPr lang="ro-RO" sz="1200" dirty="0">
                <a:solidFill>
                  <a:srgbClr val="5C2699"/>
                </a:solidFill>
                <a:latin typeface="Menlo-Regular" charset="0"/>
              </a:rPr>
              <a:t>cin</a:t>
            </a:r>
            <a:r>
              <a:rPr lang="ro-RO" sz="1200" dirty="0">
                <a:latin typeface="Menlo-Regular" charset="0"/>
              </a:rPr>
              <a:t> &gt;&gt; num1;</a:t>
            </a:r>
          </a:p>
          <a:p>
            <a:r>
              <a:rPr lang="de-DE" sz="1200" dirty="0">
                <a:latin typeface="Menlo-Regular" charset="0"/>
              </a:rPr>
              <a:t>    </a:t>
            </a:r>
          </a:p>
          <a:p>
            <a:r>
              <a:rPr lang="de-DE" sz="1200" dirty="0">
                <a:latin typeface="Menlo-Regular" charset="0"/>
              </a:rPr>
              <a:t>    </a:t>
            </a:r>
            <a:r>
              <a:rPr lang="de-DE" sz="1200" dirty="0" err="1">
                <a:solidFill>
                  <a:srgbClr val="5C2699"/>
                </a:solidFill>
                <a:latin typeface="Menlo-Regular" charset="0"/>
              </a:rPr>
              <a:t>cout</a:t>
            </a:r>
            <a:r>
              <a:rPr lang="de-DE" sz="1200" dirty="0">
                <a:latin typeface="Menlo-Regular" charset="0"/>
              </a:rPr>
              <a:t> &lt;&lt; </a:t>
            </a:r>
            <a:r>
              <a:rPr lang="de-DE" sz="1200" dirty="0">
                <a:solidFill>
                  <a:srgbClr val="C41A16"/>
                </a:solidFill>
                <a:latin typeface="Menlo-Regular" charset="0"/>
              </a:rPr>
              <a:t>"</a:t>
            </a:r>
            <a:r>
              <a:rPr lang="de-DE" sz="1200" dirty="0" err="1">
                <a:solidFill>
                  <a:srgbClr val="C41A16"/>
                </a:solidFill>
                <a:latin typeface="Menlo-Regular" charset="0"/>
              </a:rPr>
              <a:t>Please</a:t>
            </a:r>
            <a:r>
              <a:rPr lang="de-DE" sz="1200" dirty="0">
                <a:solidFill>
                  <a:srgbClr val="C41A16"/>
                </a:solidFill>
                <a:latin typeface="Menlo-Regular" charset="0"/>
              </a:rPr>
              <a:t> </a:t>
            </a:r>
            <a:r>
              <a:rPr lang="de-DE" sz="1200" dirty="0" err="1">
                <a:solidFill>
                  <a:srgbClr val="C41A16"/>
                </a:solidFill>
                <a:latin typeface="Menlo-Regular" charset="0"/>
              </a:rPr>
              <a:t>input</a:t>
            </a:r>
            <a:r>
              <a:rPr lang="de-DE" sz="1200" dirty="0">
                <a:solidFill>
                  <a:srgbClr val="C41A16"/>
                </a:solidFill>
                <a:latin typeface="Menlo-Regular" charset="0"/>
              </a:rPr>
              <a:t> </a:t>
            </a:r>
            <a:r>
              <a:rPr lang="de-DE" sz="1200" dirty="0" err="1">
                <a:solidFill>
                  <a:srgbClr val="C41A16"/>
                </a:solidFill>
                <a:latin typeface="Menlo-Regular" charset="0"/>
              </a:rPr>
              <a:t>another</a:t>
            </a:r>
            <a:r>
              <a:rPr lang="de-DE" sz="1200" dirty="0">
                <a:solidFill>
                  <a:srgbClr val="C41A16"/>
                </a:solidFill>
                <a:latin typeface="Menlo-Regular" charset="0"/>
              </a:rPr>
              <a:t> integer:\</a:t>
            </a:r>
            <a:r>
              <a:rPr lang="de-DE" sz="1200" dirty="0" err="1">
                <a:solidFill>
                  <a:srgbClr val="C41A16"/>
                </a:solidFill>
                <a:latin typeface="Menlo-Regular" charset="0"/>
              </a:rPr>
              <a:t>n</a:t>
            </a:r>
            <a:r>
              <a:rPr lang="de-DE" sz="1200" dirty="0">
                <a:solidFill>
                  <a:srgbClr val="C41A16"/>
                </a:solidFill>
                <a:latin typeface="Menlo-Regular" charset="0"/>
              </a:rPr>
              <a:t>"</a:t>
            </a:r>
            <a:r>
              <a:rPr lang="de-DE" sz="1200" dirty="0">
                <a:latin typeface="Menlo-Regular" charset="0"/>
              </a:rPr>
              <a:t>;</a:t>
            </a:r>
          </a:p>
          <a:p>
            <a:r>
              <a:rPr lang="ro-RO" sz="1200" dirty="0">
                <a:latin typeface="Menlo-Regular" charset="0"/>
              </a:rPr>
              <a:t>    </a:t>
            </a:r>
            <a:r>
              <a:rPr lang="ro-RO" sz="1200" dirty="0">
                <a:solidFill>
                  <a:srgbClr val="5C2699"/>
                </a:solidFill>
                <a:latin typeface="Menlo-Regular" charset="0"/>
              </a:rPr>
              <a:t>cin</a:t>
            </a:r>
            <a:r>
              <a:rPr lang="ro-RO" sz="1200" dirty="0">
                <a:latin typeface="Menlo-Regular" charset="0"/>
              </a:rPr>
              <a:t> &gt;&gt; num2;</a:t>
            </a:r>
          </a:p>
          <a:p>
            <a:r>
              <a:rPr lang="de-DE" sz="1200" dirty="0">
                <a:latin typeface="Menlo-Regular" charset="0"/>
              </a:rPr>
              <a:t>    </a:t>
            </a:r>
          </a:p>
          <a:p>
            <a:r>
              <a:rPr lang="ro-RO" sz="1200" dirty="0">
                <a:latin typeface="Menlo-Regular" charset="0"/>
              </a:rPr>
              <a:t>    </a:t>
            </a:r>
            <a:r>
              <a:rPr lang="ro-RO" sz="1200" dirty="0" err="1">
                <a:solidFill>
                  <a:srgbClr val="AA0D91"/>
                </a:solidFill>
                <a:latin typeface="Menlo-Regular" charset="0"/>
              </a:rPr>
              <a:t>int</a:t>
            </a:r>
            <a:r>
              <a:rPr lang="ro-RO" sz="1200" dirty="0">
                <a:latin typeface="Menlo-Regular" charset="0"/>
              </a:rPr>
              <a:t> </a:t>
            </a:r>
            <a:r>
              <a:rPr lang="ro-RO" sz="1200" dirty="0" err="1">
                <a:latin typeface="Menlo-Regular" charset="0"/>
              </a:rPr>
              <a:t>sum</a:t>
            </a:r>
            <a:r>
              <a:rPr lang="ro-RO" sz="1200" dirty="0">
                <a:latin typeface="Menlo-Regular" charset="0"/>
              </a:rPr>
              <a:t> = num1 + num2;</a:t>
            </a:r>
          </a:p>
          <a:p>
            <a:r>
              <a:rPr lang="de-DE" sz="1200" dirty="0">
                <a:latin typeface="Menlo-Regular" charset="0"/>
              </a:rPr>
              <a:t>    </a:t>
            </a:r>
          </a:p>
          <a:p>
            <a:r>
              <a:rPr lang="ro-RO" sz="1200" dirty="0">
                <a:latin typeface="Menlo-Regular" charset="0"/>
              </a:rPr>
              <a:t>    </a:t>
            </a:r>
            <a:r>
              <a:rPr lang="ro-RO" sz="1200" dirty="0" err="1">
                <a:solidFill>
                  <a:srgbClr val="5C2699"/>
                </a:solidFill>
                <a:latin typeface="Menlo-Regular" charset="0"/>
              </a:rPr>
              <a:t>cout</a:t>
            </a:r>
            <a:r>
              <a:rPr lang="ro-RO" sz="1200" dirty="0">
                <a:latin typeface="Menlo-Regular" charset="0"/>
              </a:rPr>
              <a:t> &lt;&lt; num1 &lt;&lt; </a:t>
            </a:r>
            <a:r>
              <a:rPr lang="ro-RO" sz="1200" dirty="0">
                <a:solidFill>
                  <a:srgbClr val="C41A16"/>
                </a:solidFill>
                <a:latin typeface="Menlo-Regular" charset="0"/>
              </a:rPr>
              <a:t>" + "</a:t>
            </a:r>
            <a:r>
              <a:rPr lang="ro-RO" sz="1200" dirty="0">
                <a:latin typeface="Menlo-Regular" charset="0"/>
              </a:rPr>
              <a:t> &lt;&lt; num2 &lt;&lt; </a:t>
            </a:r>
            <a:r>
              <a:rPr lang="ro-RO" sz="1200" dirty="0">
                <a:solidFill>
                  <a:srgbClr val="C41A16"/>
                </a:solidFill>
                <a:latin typeface="Menlo-Regular" charset="0"/>
              </a:rPr>
              <a:t>" = "</a:t>
            </a:r>
            <a:r>
              <a:rPr lang="ro-RO" sz="1200" dirty="0">
                <a:latin typeface="Menlo-Regular" charset="0"/>
              </a:rPr>
              <a:t> &lt;&lt; </a:t>
            </a:r>
            <a:r>
              <a:rPr lang="ro-RO" sz="1200" dirty="0" err="1">
                <a:latin typeface="Menlo-Regular" charset="0"/>
              </a:rPr>
              <a:t>sum</a:t>
            </a:r>
            <a:r>
              <a:rPr lang="ro-RO" sz="1200" dirty="0">
                <a:latin typeface="Menlo-Regular" charset="0"/>
              </a:rPr>
              <a:t> &lt;&lt; </a:t>
            </a:r>
            <a:r>
              <a:rPr lang="ro-RO" sz="1200" dirty="0">
                <a:solidFill>
                  <a:srgbClr val="C41A16"/>
                </a:solidFill>
                <a:latin typeface="Menlo-Regular" charset="0"/>
              </a:rPr>
              <a:t>"!\n"</a:t>
            </a:r>
            <a:r>
              <a:rPr lang="ro-RO" sz="1200" dirty="0">
                <a:latin typeface="Menlo-Regular" charset="0"/>
              </a:rPr>
              <a:t>;</a:t>
            </a:r>
          </a:p>
          <a:p>
            <a:r>
              <a:rPr lang="de-DE" sz="1200" dirty="0">
                <a:latin typeface="Menlo-Regular" charset="0"/>
              </a:rPr>
              <a:t>    </a:t>
            </a:r>
          </a:p>
          <a:p>
            <a:r>
              <a:rPr lang="en-US" sz="1200" dirty="0">
                <a:latin typeface="Menlo-Regular" charset="0"/>
              </a:rPr>
              <a:t>    </a:t>
            </a:r>
            <a:r>
              <a:rPr lang="en-US" sz="1200" dirty="0">
                <a:solidFill>
                  <a:srgbClr val="AA0D91"/>
                </a:solidFill>
                <a:latin typeface="Menlo-Regular" charset="0"/>
              </a:rPr>
              <a:t>return</a:t>
            </a:r>
            <a:r>
              <a:rPr lang="en-US" sz="1200" dirty="0">
                <a:latin typeface="Menlo-Regular" charset="0"/>
              </a:rPr>
              <a:t> </a:t>
            </a:r>
            <a:r>
              <a:rPr lang="en-US" sz="1200" dirty="0">
                <a:solidFill>
                  <a:srgbClr val="1C00CF"/>
                </a:solidFill>
                <a:latin typeface="Menlo-Regular" charset="0"/>
              </a:rPr>
              <a:t>0</a:t>
            </a:r>
            <a:r>
              <a:rPr lang="en-US" sz="1200" dirty="0">
                <a:latin typeface="Menlo-Regular" charset="0"/>
              </a:rPr>
              <a:t>;</a:t>
            </a:r>
          </a:p>
          <a:p>
            <a:r>
              <a:rPr lang="en-US" sz="1200" dirty="0">
                <a:latin typeface="Menlo-Regular" charset="0"/>
              </a:rPr>
              <a:t>}</a:t>
            </a:r>
            <a:r>
              <a:rPr lang="en-US" sz="1200" dirty="0" smtClean="0">
                <a:latin typeface="Menlo" charset="0"/>
                <a:ea typeface="Calibri" charset="0"/>
                <a:cs typeface="Times New Roman" charset="0"/>
              </a:rPr>
              <a:t>    </a:t>
            </a:r>
            <a:endParaRPr lang="en-US" sz="1400" dirty="0">
              <a:latin typeface="Calibri" charset="0"/>
              <a:ea typeface="Calibri" charset="0"/>
              <a:cs typeface="Times New Roman"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856" y="3095217"/>
            <a:ext cx="1832843" cy="1832843"/>
          </a:xfrm>
          <a:prstGeom prst="rect">
            <a:avLst/>
          </a:prstGeom>
        </p:spPr>
      </p:pic>
    </p:spTree>
    <p:extLst>
      <p:ext uri="{BB962C8B-B14F-4D97-AF65-F5344CB8AC3E}">
        <p14:creationId xmlns:p14="http://schemas.microsoft.com/office/powerpoint/2010/main" val="3175630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Text Placeholder 2"/>
          <p:cNvSpPr>
            <a:spLocks noGrp="1"/>
          </p:cNvSpPr>
          <p:nvPr>
            <p:ph type="body" idx="1"/>
          </p:nvPr>
        </p:nvSpPr>
        <p:spPr/>
        <p:txBody>
          <a:bodyPr/>
          <a:lstStyle/>
          <a:p>
            <a:pPr marL="457200" indent="-457200">
              <a:buFont typeface="Arial" charset="0"/>
              <a:buChar char="•"/>
            </a:pPr>
            <a:r>
              <a:rPr lang="en-US" sz="2400" dirty="0" smtClean="0"/>
              <a:t>Basic programming concepts!</a:t>
            </a:r>
          </a:p>
          <a:p>
            <a:pPr marL="457200" indent="-457200">
              <a:buFont typeface="Arial" charset="0"/>
              <a:buChar char="•"/>
            </a:pPr>
            <a:r>
              <a:rPr lang="en-US" sz="2400" dirty="0" smtClean="0"/>
              <a:t>Logic statements!</a:t>
            </a:r>
          </a:p>
          <a:p>
            <a:pPr marL="457200" indent="-457200">
              <a:buFont typeface="Arial" charset="0"/>
              <a:buChar char="•"/>
            </a:pPr>
            <a:r>
              <a:rPr lang="en-US" sz="2400" dirty="0" smtClean="0"/>
              <a:t>Input/output!</a:t>
            </a:r>
          </a:p>
          <a:p>
            <a:pPr marL="457200" indent="-457200">
              <a:buFont typeface="Arial" charset="0"/>
              <a:buChar char="•"/>
            </a:pPr>
            <a:r>
              <a:rPr lang="en-US" sz="2400" dirty="0"/>
              <a:t>M</a:t>
            </a:r>
            <a:r>
              <a:rPr lang="en-US" sz="2400" dirty="0" smtClean="0"/>
              <a:t>ath calculations!</a:t>
            </a:r>
          </a:p>
          <a:p>
            <a:pPr marL="457200" indent="-457200">
              <a:buFont typeface="Arial" charset="0"/>
              <a:buChar char="•"/>
            </a:pPr>
            <a:r>
              <a:rPr lang="en-US" sz="2400" dirty="0" smtClean="0"/>
              <a:t>Program commenting!</a:t>
            </a:r>
            <a:endParaRPr lang="en-US" sz="2400" dirty="0"/>
          </a:p>
        </p:txBody>
      </p:sp>
      <p:sp>
        <p:nvSpPr>
          <p:cNvPr id="4" name="TextBox 3"/>
          <p:cNvSpPr txBox="1"/>
          <p:nvPr/>
        </p:nvSpPr>
        <p:spPr>
          <a:xfrm>
            <a:off x="7556414" y="4648850"/>
            <a:ext cx="1130386" cy="276999"/>
          </a:xfrm>
          <a:prstGeom prst="rect">
            <a:avLst/>
          </a:prstGeom>
          <a:noFill/>
        </p:spPr>
        <p:txBody>
          <a:bodyPr wrap="square" rtlCol="0">
            <a:spAutoFit/>
          </a:bodyPr>
          <a:lstStyle/>
          <a:p>
            <a:r>
              <a:rPr lang="en-US" sz="1200" dirty="0" err="1"/>
              <a:t>u</a:t>
            </a:r>
            <a:r>
              <a:rPr lang="en-US" sz="1200" dirty="0" err="1" smtClean="0"/>
              <a:t>nsplash.com</a:t>
            </a:r>
            <a:endParaRPr lang="en-US" sz="12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75504" y="1217676"/>
            <a:ext cx="3511296" cy="2340864"/>
          </a:xfrm>
          <a:prstGeom prst="rect">
            <a:avLst/>
          </a:prstGeom>
        </p:spPr>
      </p:pic>
    </p:spTree>
    <p:extLst>
      <p:ext uri="{BB962C8B-B14F-4D97-AF65-F5344CB8AC3E}">
        <p14:creationId xmlns:p14="http://schemas.microsoft.com/office/powerpoint/2010/main" val="72478316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 Minute Break!</a:t>
            </a:r>
            <a:endParaRPr lang="en-US" dirty="0"/>
          </a:p>
        </p:txBody>
      </p:sp>
      <p:sp>
        <p:nvSpPr>
          <p:cNvPr id="3" name="Text Placeholder 2"/>
          <p:cNvSpPr>
            <a:spLocks noGrp="1"/>
          </p:cNvSpPr>
          <p:nvPr>
            <p:ph type="body" idx="1"/>
          </p:nvPr>
        </p:nvSpPr>
        <p:spPr/>
        <p:txBody>
          <a:bodyPr/>
          <a:lstStyle/>
          <a:p>
            <a:pPr marL="457200" indent="-457200">
              <a:buFont typeface="Arial" charset="0"/>
              <a:buChar char="•"/>
            </a:pPr>
            <a:r>
              <a:rPr lang="en-US" dirty="0" smtClean="0"/>
              <a:t>Time for a quick break!</a:t>
            </a:r>
          </a:p>
          <a:p>
            <a:pPr marL="457200" indent="-457200">
              <a:buFont typeface="Arial" charset="0"/>
              <a:buChar char="•"/>
            </a:pPr>
            <a:r>
              <a:rPr lang="en-US" dirty="0" smtClean="0"/>
              <a:t>Keep brainstorming!</a:t>
            </a:r>
            <a:endParaRPr lang="en-US" dirty="0"/>
          </a:p>
        </p:txBody>
      </p:sp>
    </p:spTree>
    <p:extLst>
      <p:ext uri="{BB962C8B-B14F-4D97-AF65-F5344CB8AC3E}">
        <p14:creationId xmlns:p14="http://schemas.microsoft.com/office/powerpoint/2010/main" val="58239795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2</a:t>
            </a:r>
            <a:endParaRPr lang="en-US" dirty="0"/>
          </a:p>
        </p:txBody>
      </p:sp>
      <p:sp>
        <p:nvSpPr>
          <p:cNvPr id="3" name="Text Placeholder 2"/>
          <p:cNvSpPr>
            <a:spLocks noGrp="1"/>
          </p:cNvSpPr>
          <p:nvPr>
            <p:ph type="body" idx="1"/>
          </p:nvPr>
        </p:nvSpPr>
        <p:spPr/>
        <p:txBody>
          <a:bodyPr/>
          <a:lstStyle/>
          <a:p>
            <a:pPr marL="457200" indent="-457200">
              <a:buFont typeface="Arial" charset="0"/>
              <a:buChar char="•"/>
            </a:pPr>
            <a:r>
              <a:rPr lang="en-US" dirty="0" smtClean="0"/>
              <a:t>If-statements</a:t>
            </a:r>
          </a:p>
          <a:p>
            <a:pPr marL="457200" indent="-457200">
              <a:buFont typeface="Arial" charset="0"/>
              <a:buChar char="•"/>
            </a:pPr>
            <a:r>
              <a:rPr lang="en-US" dirty="0" smtClean="0"/>
              <a:t>Else-statements</a:t>
            </a:r>
          </a:p>
          <a:p>
            <a:pPr marL="457200" indent="-457200">
              <a:buFont typeface="Arial" charset="0"/>
              <a:buChar char="•"/>
            </a:pPr>
            <a:r>
              <a:rPr lang="en-US" dirty="0" smtClean="0"/>
              <a:t>If-else-statements</a:t>
            </a:r>
          </a:p>
          <a:p>
            <a:pPr marL="457200" indent="-457200">
              <a:buFont typeface="Arial" charset="0"/>
              <a:buChar char="•"/>
            </a:pPr>
            <a:r>
              <a:rPr lang="en-US" dirty="0" smtClean="0"/>
              <a:t>Handling input</a:t>
            </a:r>
            <a:endParaRPr lang="en-US" dirty="0"/>
          </a:p>
        </p:txBody>
      </p:sp>
      <p:sp>
        <p:nvSpPr>
          <p:cNvPr id="4" name="TextBox 3"/>
          <p:cNvSpPr txBox="1"/>
          <p:nvPr/>
        </p:nvSpPr>
        <p:spPr>
          <a:xfrm>
            <a:off x="7556414" y="3865830"/>
            <a:ext cx="1130386" cy="276999"/>
          </a:xfrm>
          <a:prstGeom prst="rect">
            <a:avLst/>
          </a:prstGeom>
          <a:noFill/>
        </p:spPr>
        <p:txBody>
          <a:bodyPr wrap="square" rtlCol="0">
            <a:spAutoFit/>
          </a:bodyPr>
          <a:lstStyle/>
          <a:p>
            <a:r>
              <a:rPr lang="en-US" sz="1200" dirty="0" err="1"/>
              <a:t>u</a:t>
            </a:r>
            <a:r>
              <a:rPr lang="en-US" sz="1200" dirty="0" err="1" smtClean="0"/>
              <a:t>nsplash.com</a:t>
            </a:r>
            <a:endParaRPr lang="en-US" sz="12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8454" y="1063378"/>
            <a:ext cx="4198346" cy="2802452"/>
          </a:xfrm>
          <a:prstGeom prst="rect">
            <a:avLst/>
          </a:prstGeom>
        </p:spPr>
      </p:pic>
    </p:spTree>
    <p:extLst>
      <p:ext uri="{BB962C8B-B14F-4D97-AF65-F5344CB8AC3E}">
        <p14:creationId xmlns:p14="http://schemas.microsoft.com/office/powerpoint/2010/main" val="197634572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r>
              <a:rPr lang="en-US" dirty="0" smtClean="0"/>
              <a:t>2.1: If Statements Part 1/3</a:t>
            </a:r>
            <a:endParaRPr lang="en-US" dirty="0"/>
          </a:p>
        </p:txBody>
      </p:sp>
      <p:sp>
        <p:nvSpPr>
          <p:cNvPr id="3" name="Text Placeholder 2"/>
          <p:cNvSpPr>
            <a:spLocks noGrp="1"/>
          </p:cNvSpPr>
          <p:nvPr>
            <p:ph type="body" idx="1"/>
          </p:nvPr>
        </p:nvSpPr>
        <p:spPr/>
        <p:txBody>
          <a:bodyPr/>
          <a:lstStyle/>
          <a:p>
            <a:pPr>
              <a:tabLst>
                <a:tab pos="344805" algn="l"/>
              </a:tabLst>
            </a:pPr>
            <a:r>
              <a:rPr lang="en-US" sz="1600" dirty="0">
                <a:solidFill>
                  <a:srgbClr val="643820"/>
                </a:solidFill>
                <a:latin typeface="Menlo" charset="0"/>
                <a:ea typeface="Calibri" charset="0"/>
                <a:cs typeface="Times New Roman" charset="0"/>
              </a:rPr>
              <a:t>#include </a:t>
            </a:r>
            <a:r>
              <a:rPr lang="en-US" sz="1600" dirty="0">
                <a:solidFill>
                  <a:srgbClr val="C41A16"/>
                </a:solidFill>
                <a:latin typeface="Menlo" charset="0"/>
                <a:ea typeface="Calibri" charset="0"/>
                <a:cs typeface="Times New Roman" charset="0"/>
              </a:rPr>
              <a:t>&lt;</a:t>
            </a:r>
            <a:r>
              <a:rPr lang="en-US" sz="1600" dirty="0" err="1">
                <a:solidFill>
                  <a:srgbClr val="C41A16"/>
                </a:solidFill>
                <a:latin typeface="Menlo" charset="0"/>
                <a:ea typeface="Calibri" charset="0"/>
                <a:cs typeface="Times New Roman" charset="0"/>
              </a:rPr>
              <a:t>iostream</a:t>
            </a:r>
            <a:r>
              <a:rPr lang="en-US" sz="1600" dirty="0">
                <a:solidFill>
                  <a:srgbClr val="C41A16"/>
                </a:solidFill>
                <a:latin typeface="Menlo" charset="0"/>
                <a:ea typeface="Calibri" charset="0"/>
                <a:cs typeface="Times New Roman" charset="0"/>
              </a:rPr>
              <a:t>&gt;</a:t>
            </a:r>
            <a:endParaRPr lang="en-US" sz="1800" dirty="0">
              <a:latin typeface="Calibri" charset="0"/>
              <a:ea typeface="Calibri" charset="0"/>
              <a:cs typeface="Times New Roman" charset="0"/>
            </a:endParaRPr>
          </a:p>
          <a:p>
            <a:pPr>
              <a:tabLst>
                <a:tab pos="344805" algn="l"/>
              </a:tabLst>
            </a:pPr>
            <a:r>
              <a:rPr lang="en-US" sz="1600" dirty="0">
                <a:solidFill>
                  <a:srgbClr val="AA0D91"/>
                </a:solidFill>
                <a:latin typeface="Menlo" charset="0"/>
                <a:ea typeface="Calibri" charset="0"/>
                <a:cs typeface="Times New Roman" charset="0"/>
              </a:rPr>
              <a:t>using</a:t>
            </a:r>
            <a:r>
              <a:rPr lang="en-US" sz="1600" dirty="0">
                <a:latin typeface="Menlo" charset="0"/>
                <a:ea typeface="Calibri" charset="0"/>
                <a:cs typeface="Times New Roman" charset="0"/>
              </a:rPr>
              <a:t> </a:t>
            </a:r>
            <a:r>
              <a:rPr lang="en-US" sz="1600" dirty="0">
                <a:solidFill>
                  <a:srgbClr val="AA0D91"/>
                </a:solidFill>
                <a:latin typeface="Menlo" charset="0"/>
                <a:ea typeface="Calibri" charset="0"/>
                <a:cs typeface="Times New Roman" charset="0"/>
              </a:rPr>
              <a:t>namespace</a:t>
            </a:r>
            <a:r>
              <a:rPr lang="en-US" sz="1600" dirty="0">
                <a:latin typeface="Menlo" charset="0"/>
                <a:ea typeface="Calibri" charset="0"/>
                <a:cs typeface="Times New Roman" charset="0"/>
              </a:rPr>
              <a:t> </a:t>
            </a:r>
            <a:r>
              <a:rPr lang="en-US" sz="1600" dirty="0" err="1">
                <a:solidFill>
                  <a:srgbClr val="5C2699"/>
                </a:solidFill>
                <a:latin typeface="Menlo" charset="0"/>
                <a:ea typeface="Calibri" charset="0"/>
                <a:cs typeface="Times New Roman" charset="0"/>
              </a:rPr>
              <a:t>std</a:t>
            </a:r>
            <a:r>
              <a:rPr lang="en-US" sz="1600" dirty="0">
                <a:latin typeface="Menlo" charset="0"/>
                <a:ea typeface="Calibri" charset="0"/>
                <a:cs typeface="Times New Roman" charset="0"/>
              </a:rPr>
              <a:t>;</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err="1">
                <a:solidFill>
                  <a:srgbClr val="AA0D91"/>
                </a:solidFill>
                <a:latin typeface="Menlo" charset="0"/>
                <a:ea typeface="Calibri" charset="0"/>
                <a:cs typeface="Times New Roman" charset="0"/>
              </a:rPr>
              <a:t>int</a:t>
            </a:r>
            <a:r>
              <a:rPr lang="en-US" sz="1600" dirty="0">
                <a:latin typeface="Menlo" charset="0"/>
                <a:ea typeface="Calibri" charset="0"/>
                <a:cs typeface="Times New Roman" charset="0"/>
              </a:rPr>
              <a:t> main()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smtClean="0">
                <a:solidFill>
                  <a:srgbClr val="AA0D91"/>
                </a:solidFill>
                <a:latin typeface="Menlo" charset="0"/>
                <a:ea typeface="Calibri" charset="0"/>
                <a:cs typeface="Times New Roman" charset="0"/>
              </a:rPr>
              <a:t>    </a:t>
            </a:r>
            <a:r>
              <a:rPr lang="en-US" sz="1600" dirty="0" err="1" smtClean="0">
                <a:solidFill>
                  <a:srgbClr val="AA0D91"/>
                </a:solidFill>
                <a:latin typeface="Menlo" charset="0"/>
                <a:ea typeface="Calibri" charset="0"/>
                <a:cs typeface="Times New Roman" charset="0"/>
              </a:rPr>
              <a:t>int</a:t>
            </a:r>
            <a:r>
              <a:rPr lang="en-US" sz="1600" dirty="0" smtClean="0">
                <a:latin typeface="Menlo" charset="0"/>
                <a:ea typeface="Calibri" charset="0"/>
                <a:cs typeface="Times New Roman" charset="0"/>
              </a:rPr>
              <a:t> </a:t>
            </a:r>
            <a:r>
              <a:rPr lang="en-US" sz="1600" dirty="0" err="1">
                <a:latin typeface="Menlo" charset="0"/>
                <a:ea typeface="Calibri" charset="0"/>
                <a:cs typeface="Times New Roman" charset="0"/>
              </a:rPr>
              <a:t>myNumber</a:t>
            </a:r>
            <a:r>
              <a:rPr lang="en-US" sz="1600" dirty="0">
                <a:latin typeface="Menlo" charset="0"/>
                <a:ea typeface="Calibri" charset="0"/>
                <a:cs typeface="Times New Roman" charset="0"/>
              </a:rPr>
              <a:t> = </a:t>
            </a:r>
            <a:r>
              <a:rPr lang="en-US" sz="1600" dirty="0">
                <a:solidFill>
                  <a:srgbClr val="1C00CF"/>
                </a:solidFill>
                <a:latin typeface="Menlo" charset="0"/>
                <a:ea typeface="Calibri" charset="0"/>
                <a:cs typeface="Times New Roman" charset="0"/>
              </a:rPr>
              <a:t>40</a:t>
            </a:r>
            <a:r>
              <a:rPr lang="en-US" sz="1600" dirty="0">
                <a:latin typeface="Menlo" charset="0"/>
                <a:ea typeface="Calibri" charset="0"/>
                <a:cs typeface="Times New Roman" charset="0"/>
              </a:rPr>
              <a:t>;</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r>
              <a:rPr lang="en-US" sz="1600" dirty="0">
                <a:solidFill>
                  <a:srgbClr val="AA0D91"/>
                </a:solidFill>
                <a:latin typeface="Menlo" charset="0"/>
                <a:ea typeface="Calibri" charset="0"/>
                <a:cs typeface="Times New Roman" charset="0"/>
              </a:rPr>
              <a:t>if</a:t>
            </a:r>
            <a:r>
              <a:rPr lang="en-US" sz="1600" dirty="0">
                <a:latin typeface="Menlo" charset="0"/>
                <a:ea typeface="Calibri" charset="0"/>
                <a:cs typeface="Times New Roman" charset="0"/>
              </a:rPr>
              <a:t> (</a:t>
            </a:r>
            <a:r>
              <a:rPr lang="en-US" sz="1600" dirty="0" err="1">
                <a:latin typeface="Menlo" charset="0"/>
                <a:ea typeface="Calibri" charset="0"/>
                <a:cs typeface="Times New Roman" charset="0"/>
              </a:rPr>
              <a:t>myNumber</a:t>
            </a:r>
            <a:r>
              <a:rPr lang="en-US" sz="1600" dirty="0">
                <a:latin typeface="Menlo" charset="0"/>
                <a:ea typeface="Calibri" charset="0"/>
                <a:cs typeface="Times New Roman" charset="0"/>
              </a:rPr>
              <a:t> &gt; </a:t>
            </a:r>
            <a:r>
              <a:rPr lang="en-US" sz="1600" dirty="0">
                <a:solidFill>
                  <a:srgbClr val="1C00CF"/>
                </a:solidFill>
                <a:latin typeface="Menlo" charset="0"/>
                <a:ea typeface="Calibri" charset="0"/>
                <a:cs typeface="Times New Roman" charset="0"/>
              </a:rPr>
              <a:t>30</a:t>
            </a: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r>
              <a:rPr lang="en-US" sz="1600" dirty="0" err="1">
                <a:solidFill>
                  <a:srgbClr val="5C2699"/>
                </a:solidFill>
                <a:latin typeface="Menlo" charset="0"/>
                <a:ea typeface="Calibri" charset="0"/>
                <a:cs typeface="Times New Roman" charset="0"/>
              </a:rPr>
              <a:t>cout</a:t>
            </a:r>
            <a:r>
              <a:rPr lang="en-US" sz="1600" dirty="0">
                <a:latin typeface="Menlo" charset="0"/>
                <a:ea typeface="Calibri" charset="0"/>
                <a:cs typeface="Times New Roman" charset="0"/>
              </a:rPr>
              <a:t> &lt;&lt; </a:t>
            </a:r>
            <a:r>
              <a:rPr lang="en-US" sz="1600" dirty="0" err="1">
                <a:latin typeface="Menlo" charset="0"/>
                <a:ea typeface="Calibri" charset="0"/>
                <a:cs typeface="Times New Roman" charset="0"/>
              </a:rPr>
              <a:t>myNumber</a:t>
            </a:r>
            <a:r>
              <a:rPr lang="en-US" sz="1600" dirty="0">
                <a:latin typeface="Menlo" charset="0"/>
                <a:ea typeface="Calibri" charset="0"/>
                <a:cs typeface="Times New Roman" charset="0"/>
              </a:rPr>
              <a:t> &lt;&lt; </a:t>
            </a:r>
            <a:r>
              <a:rPr lang="en-US" sz="1600" dirty="0">
                <a:solidFill>
                  <a:srgbClr val="C41A16"/>
                </a:solidFill>
                <a:latin typeface="Menlo" charset="0"/>
                <a:ea typeface="Calibri" charset="0"/>
                <a:cs typeface="Times New Roman" charset="0"/>
              </a:rPr>
              <a:t>" is a pretty big number.\n"</a:t>
            </a:r>
            <a:r>
              <a:rPr lang="en-US" sz="1600" dirty="0">
                <a:latin typeface="Menlo" charset="0"/>
                <a:ea typeface="Calibri" charset="0"/>
                <a:cs typeface="Times New Roman" charset="0"/>
              </a:rPr>
              <a:t>;</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endParaRPr lang="en-US" sz="1600" dirty="0"/>
          </a:p>
        </p:txBody>
      </p:sp>
    </p:spTree>
    <p:extLst>
      <p:ext uri="{BB962C8B-B14F-4D97-AF65-F5344CB8AC3E}">
        <p14:creationId xmlns:p14="http://schemas.microsoft.com/office/powerpoint/2010/main" val="30767439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r>
              <a:rPr lang="en-US" dirty="0" smtClean="0"/>
              <a:t>2.1: If Statements Part 2/3</a:t>
            </a:r>
            <a:endParaRPr lang="en-US" dirty="0"/>
          </a:p>
        </p:txBody>
      </p:sp>
      <p:sp>
        <p:nvSpPr>
          <p:cNvPr id="3" name="Text Placeholder 2"/>
          <p:cNvSpPr>
            <a:spLocks noGrp="1"/>
          </p:cNvSpPr>
          <p:nvPr>
            <p:ph type="body" idx="1"/>
          </p:nvPr>
        </p:nvSpPr>
        <p:spPr/>
        <p:txBody>
          <a:bodyPr/>
          <a:lstStyle/>
          <a:p>
            <a:pPr>
              <a:tabLst>
                <a:tab pos="344805" algn="l"/>
              </a:tabLst>
            </a:pPr>
            <a:r>
              <a:rPr lang="en-US" sz="1600" dirty="0" smtClean="0">
                <a:latin typeface="Menlo" charset="0"/>
                <a:ea typeface="Calibri" charset="0"/>
                <a:cs typeface="Times New Roman" charset="0"/>
              </a:rPr>
              <a:t>    </a:t>
            </a:r>
            <a:r>
              <a:rPr lang="en-US" sz="1600" dirty="0" err="1" smtClean="0">
                <a:latin typeface="Menlo" charset="0"/>
                <a:ea typeface="Calibri" charset="0"/>
                <a:cs typeface="Times New Roman" charset="0"/>
              </a:rPr>
              <a:t>myNumber</a:t>
            </a:r>
            <a:r>
              <a:rPr lang="en-US" sz="1600" dirty="0" smtClean="0">
                <a:latin typeface="Menlo" charset="0"/>
                <a:ea typeface="Calibri" charset="0"/>
                <a:cs typeface="Times New Roman" charset="0"/>
              </a:rPr>
              <a:t> </a:t>
            </a:r>
            <a:r>
              <a:rPr lang="en-US" sz="1600" dirty="0">
                <a:latin typeface="Menlo" charset="0"/>
                <a:ea typeface="Calibri" charset="0"/>
                <a:cs typeface="Times New Roman" charset="0"/>
              </a:rPr>
              <a:t>= </a:t>
            </a:r>
            <a:r>
              <a:rPr lang="en-US" sz="1600" dirty="0">
                <a:solidFill>
                  <a:srgbClr val="1C00CF"/>
                </a:solidFill>
                <a:latin typeface="Menlo" charset="0"/>
                <a:ea typeface="Calibri" charset="0"/>
                <a:cs typeface="Times New Roman" charset="0"/>
              </a:rPr>
              <a:t>20</a:t>
            </a:r>
            <a:r>
              <a:rPr lang="en-US" sz="1600" dirty="0">
                <a:latin typeface="Menlo" charset="0"/>
                <a:ea typeface="Calibri" charset="0"/>
                <a:cs typeface="Times New Roman" charset="0"/>
              </a:rPr>
              <a:t>;</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r>
              <a:rPr lang="en-US" sz="1600" dirty="0">
                <a:solidFill>
                  <a:srgbClr val="AA0D91"/>
                </a:solidFill>
                <a:latin typeface="Menlo" charset="0"/>
                <a:ea typeface="Calibri" charset="0"/>
                <a:cs typeface="Times New Roman" charset="0"/>
              </a:rPr>
              <a:t>if</a:t>
            </a:r>
            <a:r>
              <a:rPr lang="en-US" sz="1600" dirty="0">
                <a:latin typeface="Menlo" charset="0"/>
                <a:ea typeface="Calibri" charset="0"/>
                <a:cs typeface="Times New Roman" charset="0"/>
              </a:rPr>
              <a:t> (</a:t>
            </a:r>
            <a:r>
              <a:rPr lang="en-US" sz="1600" dirty="0" err="1">
                <a:latin typeface="Menlo" charset="0"/>
                <a:ea typeface="Calibri" charset="0"/>
                <a:cs typeface="Times New Roman" charset="0"/>
              </a:rPr>
              <a:t>myNumber</a:t>
            </a:r>
            <a:r>
              <a:rPr lang="en-US" sz="1600" dirty="0">
                <a:latin typeface="Menlo" charset="0"/>
                <a:ea typeface="Calibri" charset="0"/>
                <a:cs typeface="Times New Roman" charset="0"/>
              </a:rPr>
              <a:t> &gt; </a:t>
            </a:r>
            <a:r>
              <a:rPr lang="en-US" sz="1600" dirty="0">
                <a:solidFill>
                  <a:srgbClr val="1C00CF"/>
                </a:solidFill>
                <a:latin typeface="Menlo" charset="0"/>
                <a:ea typeface="Calibri" charset="0"/>
                <a:cs typeface="Times New Roman" charset="0"/>
              </a:rPr>
              <a:t>30</a:t>
            </a: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r>
              <a:rPr lang="en-US" sz="1600" dirty="0" err="1">
                <a:solidFill>
                  <a:srgbClr val="5C2699"/>
                </a:solidFill>
                <a:latin typeface="Menlo" charset="0"/>
                <a:ea typeface="Calibri" charset="0"/>
                <a:cs typeface="Times New Roman" charset="0"/>
              </a:rPr>
              <a:t>cout</a:t>
            </a:r>
            <a:r>
              <a:rPr lang="en-US" sz="1600" dirty="0">
                <a:latin typeface="Menlo" charset="0"/>
                <a:ea typeface="Calibri" charset="0"/>
                <a:cs typeface="Times New Roman" charset="0"/>
              </a:rPr>
              <a:t> &lt;&lt; </a:t>
            </a:r>
            <a:r>
              <a:rPr lang="en-US" sz="1600" dirty="0" err="1">
                <a:latin typeface="Menlo" charset="0"/>
                <a:ea typeface="Calibri" charset="0"/>
                <a:cs typeface="Times New Roman" charset="0"/>
              </a:rPr>
              <a:t>myNumber</a:t>
            </a:r>
            <a:r>
              <a:rPr lang="en-US" sz="1600" dirty="0">
                <a:latin typeface="Menlo" charset="0"/>
                <a:ea typeface="Calibri" charset="0"/>
                <a:cs typeface="Times New Roman" charset="0"/>
              </a:rPr>
              <a:t> &lt;&lt; </a:t>
            </a:r>
            <a:r>
              <a:rPr lang="en-US" sz="1600" dirty="0">
                <a:solidFill>
                  <a:srgbClr val="C41A16"/>
                </a:solidFill>
                <a:latin typeface="Menlo" charset="0"/>
                <a:ea typeface="Calibri" charset="0"/>
                <a:cs typeface="Times New Roman" charset="0"/>
              </a:rPr>
              <a:t>" is a pretty big number.\</a:t>
            </a:r>
            <a:r>
              <a:rPr lang="en-US" sz="1600" dirty="0" smtClean="0">
                <a:solidFill>
                  <a:srgbClr val="C41A16"/>
                </a:solidFill>
                <a:latin typeface="Menlo" charset="0"/>
                <a:ea typeface="Calibri" charset="0"/>
                <a:cs typeface="Times New Roman" charset="0"/>
              </a:rPr>
              <a:t>n"</a:t>
            </a:r>
            <a:r>
              <a:rPr lang="en-US" sz="1600" dirty="0" smtClean="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 </a:t>
            </a:r>
            <a:r>
              <a:rPr lang="en-US" sz="1600" dirty="0">
                <a:solidFill>
                  <a:srgbClr val="AA0D91"/>
                </a:solidFill>
                <a:latin typeface="Menlo" charset="0"/>
                <a:ea typeface="Calibri" charset="0"/>
                <a:cs typeface="Times New Roman" charset="0"/>
              </a:rPr>
              <a:t>else</a:t>
            </a: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r>
              <a:rPr lang="en-US" sz="1600" dirty="0" err="1">
                <a:solidFill>
                  <a:srgbClr val="5C2699"/>
                </a:solidFill>
                <a:latin typeface="Menlo" charset="0"/>
                <a:ea typeface="Calibri" charset="0"/>
                <a:cs typeface="Times New Roman" charset="0"/>
              </a:rPr>
              <a:t>cout</a:t>
            </a:r>
            <a:r>
              <a:rPr lang="en-US" sz="1600" dirty="0">
                <a:latin typeface="Menlo" charset="0"/>
                <a:ea typeface="Calibri" charset="0"/>
                <a:cs typeface="Times New Roman" charset="0"/>
              </a:rPr>
              <a:t> &lt;&lt; </a:t>
            </a:r>
            <a:r>
              <a:rPr lang="en-US" sz="1600" dirty="0" err="1">
                <a:latin typeface="Menlo" charset="0"/>
                <a:ea typeface="Calibri" charset="0"/>
                <a:cs typeface="Times New Roman" charset="0"/>
              </a:rPr>
              <a:t>myNumber</a:t>
            </a:r>
            <a:r>
              <a:rPr lang="en-US" sz="1600" dirty="0">
                <a:latin typeface="Menlo" charset="0"/>
                <a:ea typeface="Calibri" charset="0"/>
                <a:cs typeface="Times New Roman" charset="0"/>
              </a:rPr>
              <a:t> &lt;&lt; </a:t>
            </a:r>
            <a:r>
              <a:rPr lang="en-US" sz="1600" dirty="0">
                <a:solidFill>
                  <a:srgbClr val="C41A16"/>
                </a:solidFill>
                <a:latin typeface="Menlo" charset="0"/>
                <a:ea typeface="Calibri" charset="0"/>
                <a:cs typeface="Times New Roman" charset="0"/>
              </a:rPr>
              <a:t>" is a fairly small number.\n</a:t>
            </a:r>
            <a:r>
              <a:rPr lang="en-US" sz="1600" dirty="0" smtClean="0">
                <a:solidFill>
                  <a:srgbClr val="C41A16"/>
                </a:solidFill>
                <a:latin typeface="Menlo" charset="0"/>
                <a:ea typeface="Calibri" charset="0"/>
                <a:cs typeface="Times New Roman" charset="0"/>
              </a:rPr>
              <a:t>"</a:t>
            </a:r>
            <a:r>
              <a:rPr lang="en-US" sz="1600" dirty="0" smtClean="0">
                <a:latin typeface="Menlo" charset="0"/>
                <a:ea typeface="Calibri" charset="0"/>
                <a:cs typeface="Times New Roman" charset="0"/>
              </a:rPr>
              <a:t>;</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endParaRPr lang="en-US" sz="1600" dirty="0"/>
          </a:p>
        </p:txBody>
      </p:sp>
    </p:spTree>
    <p:extLst>
      <p:ext uri="{BB962C8B-B14F-4D97-AF65-F5344CB8AC3E}">
        <p14:creationId xmlns:p14="http://schemas.microsoft.com/office/powerpoint/2010/main" val="1547640933"/>
      </p:ext>
    </p:extLst>
  </p:cSld>
  <p:clrMapOvr>
    <a:masterClrMapping/>
  </p:clrMapOvr>
  <p:transition spd="slow">
    <p:push dir="u"/>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a:t>
            </a:r>
            <a:r>
              <a:rPr lang="en-US" dirty="0" smtClean="0"/>
              <a:t>2.1: If Statements Part 3/3</a:t>
            </a:r>
            <a:endParaRPr lang="en-US" dirty="0"/>
          </a:p>
        </p:txBody>
      </p:sp>
      <p:sp>
        <p:nvSpPr>
          <p:cNvPr id="3" name="Text Placeholder 2"/>
          <p:cNvSpPr>
            <a:spLocks noGrp="1"/>
          </p:cNvSpPr>
          <p:nvPr>
            <p:ph type="body" idx="1"/>
          </p:nvPr>
        </p:nvSpPr>
        <p:spPr/>
        <p:txBody>
          <a:bodyPr/>
          <a:lstStyle/>
          <a:p>
            <a:pPr>
              <a:tabLst>
                <a:tab pos="344805" algn="l"/>
              </a:tabLst>
            </a:pPr>
            <a:r>
              <a:rPr lang="en-US" sz="1600" dirty="0" smtClean="0">
                <a:solidFill>
                  <a:srgbClr val="AA0D91"/>
                </a:solidFill>
                <a:latin typeface="Menlo" charset="0"/>
                <a:ea typeface="Calibri" charset="0"/>
                <a:cs typeface="Times New Roman" charset="0"/>
              </a:rPr>
              <a:t>    if</a:t>
            </a:r>
            <a:r>
              <a:rPr lang="en-US" sz="1600" dirty="0" smtClean="0">
                <a:latin typeface="Menlo" charset="0"/>
                <a:ea typeface="Calibri" charset="0"/>
                <a:cs typeface="Times New Roman" charset="0"/>
              </a:rPr>
              <a:t> </a:t>
            </a:r>
            <a:r>
              <a:rPr lang="en-US" sz="1600" dirty="0">
                <a:latin typeface="Menlo" charset="0"/>
                <a:ea typeface="Calibri" charset="0"/>
                <a:cs typeface="Times New Roman" charset="0"/>
              </a:rPr>
              <a:t>(</a:t>
            </a:r>
            <a:r>
              <a:rPr lang="en-US" sz="1600" dirty="0" err="1">
                <a:latin typeface="Menlo" charset="0"/>
                <a:ea typeface="Calibri" charset="0"/>
                <a:cs typeface="Times New Roman" charset="0"/>
              </a:rPr>
              <a:t>myNumber</a:t>
            </a:r>
            <a:r>
              <a:rPr lang="en-US" sz="1600" dirty="0">
                <a:latin typeface="Menlo" charset="0"/>
                <a:ea typeface="Calibri" charset="0"/>
                <a:cs typeface="Times New Roman" charset="0"/>
              </a:rPr>
              <a:t> &gt; </a:t>
            </a:r>
            <a:r>
              <a:rPr lang="en-US" sz="1600" dirty="0">
                <a:solidFill>
                  <a:srgbClr val="1C00CF"/>
                </a:solidFill>
                <a:latin typeface="Menlo" charset="0"/>
                <a:ea typeface="Calibri" charset="0"/>
                <a:cs typeface="Times New Roman" charset="0"/>
              </a:rPr>
              <a:t>30</a:t>
            </a: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r>
              <a:rPr lang="en-US" sz="1600" dirty="0" err="1">
                <a:solidFill>
                  <a:srgbClr val="5C2699"/>
                </a:solidFill>
                <a:latin typeface="Menlo" charset="0"/>
                <a:ea typeface="Calibri" charset="0"/>
                <a:cs typeface="Times New Roman" charset="0"/>
              </a:rPr>
              <a:t>cout</a:t>
            </a:r>
            <a:r>
              <a:rPr lang="en-US" sz="1600" dirty="0">
                <a:latin typeface="Menlo" charset="0"/>
                <a:ea typeface="Calibri" charset="0"/>
                <a:cs typeface="Times New Roman" charset="0"/>
              </a:rPr>
              <a:t> &lt;&lt; </a:t>
            </a:r>
            <a:r>
              <a:rPr lang="en-US" sz="1600" dirty="0" err="1">
                <a:latin typeface="Menlo" charset="0"/>
                <a:ea typeface="Calibri" charset="0"/>
                <a:cs typeface="Times New Roman" charset="0"/>
              </a:rPr>
              <a:t>myNumber</a:t>
            </a:r>
            <a:r>
              <a:rPr lang="en-US" sz="1600" dirty="0">
                <a:latin typeface="Menlo" charset="0"/>
                <a:ea typeface="Calibri" charset="0"/>
                <a:cs typeface="Times New Roman" charset="0"/>
              </a:rPr>
              <a:t> &lt;&lt; </a:t>
            </a:r>
            <a:r>
              <a:rPr lang="en-US" sz="1600" dirty="0">
                <a:solidFill>
                  <a:srgbClr val="C41A16"/>
                </a:solidFill>
                <a:latin typeface="Menlo" charset="0"/>
                <a:ea typeface="Calibri" charset="0"/>
                <a:cs typeface="Times New Roman" charset="0"/>
              </a:rPr>
              <a:t>" is greater than 30.\n"</a:t>
            </a:r>
            <a:r>
              <a:rPr lang="en-US" sz="1600" dirty="0">
                <a:latin typeface="Menlo" charset="0"/>
                <a:ea typeface="Calibri" charset="0"/>
                <a:cs typeface="Times New Roman" charset="0"/>
              </a:rPr>
              <a:t>;</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 </a:t>
            </a:r>
            <a:r>
              <a:rPr lang="en-US" sz="1600" dirty="0">
                <a:solidFill>
                  <a:srgbClr val="AA0D91"/>
                </a:solidFill>
                <a:latin typeface="Menlo" charset="0"/>
                <a:ea typeface="Calibri" charset="0"/>
                <a:cs typeface="Times New Roman" charset="0"/>
              </a:rPr>
              <a:t>else</a:t>
            </a:r>
            <a:r>
              <a:rPr lang="en-US" sz="1600" dirty="0">
                <a:latin typeface="Menlo" charset="0"/>
                <a:ea typeface="Calibri" charset="0"/>
                <a:cs typeface="Times New Roman" charset="0"/>
              </a:rPr>
              <a:t> </a:t>
            </a:r>
            <a:r>
              <a:rPr lang="en-US" sz="1600" dirty="0">
                <a:solidFill>
                  <a:srgbClr val="AA0D91"/>
                </a:solidFill>
                <a:latin typeface="Menlo" charset="0"/>
                <a:ea typeface="Calibri" charset="0"/>
                <a:cs typeface="Times New Roman" charset="0"/>
              </a:rPr>
              <a:t>if</a:t>
            </a:r>
            <a:r>
              <a:rPr lang="en-US" sz="1600" dirty="0">
                <a:latin typeface="Menlo" charset="0"/>
                <a:ea typeface="Calibri" charset="0"/>
                <a:cs typeface="Times New Roman" charset="0"/>
              </a:rPr>
              <a:t> (</a:t>
            </a:r>
            <a:r>
              <a:rPr lang="en-US" sz="1600" dirty="0" err="1">
                <a:latin typeface="Menlo" charset="0"/>
                <a:ea typeface="Calibri" charset="0"/>
                <a:cs typeface="Times New Roman" charset="0"/>
              </a:rPr>
              <a:t>myNumber</a:t>
            </a:r>
            <a:r>
              <a:rPr lang="en-US" sz="1600" dirty="0">
                <a:latin typeface="Menlo" charset="0"/>
                <a:ea typeface="Calibri" charset="0"/>
                <a:cs typeface="Times New Roman" charset="0"/>
              </a:rPr>
              <a:t> &lt; </a:t>
            </a:r>
            <a:r>
              <a:rPr lang="en-US" sz="1600" dirty="0">
                <a:solidFill>
                  <a:srgbClr val="1C00CF"/>
                </a:solidFill>
                <a:latin typeface="Menlo" charset="0"/>
                <a:ea typeface="Calibri" charset="0"/>
                <a:cs typeface="Times New Roman" charset="0"/>
              </a:rPr>
              <a:t>30</a:t>
            </a: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r>
              <a:rPr lang="en-US" sz="1600" dirty="0" err="1">
                <a:solidFill>
                  <a:srgbClr val="5C2699"/>
                </a:solidFill>
                <a:latin typeface="Menlo" charset="0"/>
                <a:ea typeface="Calibri" charset="0"/>
                <a:cs typeface="Times New Roman" charset="0"/>
              </a:rPr>
              <a:t>cout</a:t>
            </a:r>
            <a:r>
              <a:rPr lang="en-US" sz="1600" dirty="0">
                <a:latin typeface="Menlo" charset="0"/>
                <a:ea typeface="Calibri" charset="0"/>
                <a:cs typeface="Times New Roman" charset="0"/>
              </a:rPr>
              <a:t> &lt;&lt; </a:t>
            </a:r>
            <a:r>
              <a:rPr lang="en-US" sz="1600" dirty="0" err="1">
                <a:latin typeface="Menlo" charset="0"/>
                <a:ea typeface="Calibri" charset="0"/>
                <a:cs typeface="Times New Roman" charset="0"/>
              </a:rPr>
              <a:t>myNumber</a:t>
            </a:r>
            <a:r>
              <a:rPr lang="en-US" sz="1600" dirty="0">
                <a:latin typeface="Menlo" charset="0"/>
                <a:ea typeface="Calibri" charset="0"/>
                <a:cs typeface="Times New Roman" charset="0"/>
              </a:rPr>
              <a:t> &lt;&lt; </a:t>
            </a:r>
            <a:r>
              <a:rPr lang="en-US" sz="1600" dirty="0">
                <a:solidFill>
                  <a:srgbClr val="C41A16"/>
                </a:solidFill>
                <a:latin typeface="Menlo" charset="0"/>
                <a:ea typeface="Calibri" charset="0"/>
                <a:cs typeface="Times New Roman" charset="0"/>
              </a:rPr>
              <a:t>" is less than 30.\n"</a:t>
            </a:r>
            <a:r>
              <a:rPr lang="en-US" sz="1600" dirty="0">
                <a:latin typeface="Menlo" charset="0"/>
                <a:ea typeface="Calibri" charset="0"/>
                <a:cs typeface="Times New Roman" charset="0"/>
              </a:rPr>
              <a:t>;</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 </a:t>
            </a:r>
            <a:r>
              <a:rPr lang="en-US" sz="1600" dirty="0">
                <a:solidFill>
                  <a:srgbClr val="AA0D91"/>
                </a:solidFill>
                <a:latin typeface="Menlo" charset="0"/>
                <a:ea typeface="Calibri" charset="0"/>
                <a:cs typeface="Times New Roman" charset="0"/>
              </a:rPr>
              <a:t>else</a:t>
            </a: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r>
              <a:rPr lang="en-US" sz="1600" dirty="0" err="1">
                <a:solidFill>
                  <a:srgbClr val="5C2699"/>
                </a:solidFill>
                <a:latin typeface="Menlo" charset="0"/>
                <a:ea typeface="Calibri" charset="0"/>
                <a:cs typeface="Times New Roman" charset="0"/>
              </a:rPr>
              <a:t>cout</a:t>
            </a:r>
            <a:r>
              <a:rPr lang="en-US" sz="1600" dirty="0">
                <a:latin typeface="Menlo" charset="0"/>
                <a:ea typeface="Calibri" charset="0"/>
                <a:cs typeface="Times New Roman" charset="0"/>
              </a:rPr>
              <a:t> &lt;&lt; </a:t>
            </a:r>
            <a:r>
              <a:rPr lang="en-US" sz="1600" dirty="0" err="1">
                <a:latin typeface="Menlo" charset="0"/>
                <a:ea typeface="Calibri" charset="0"/>
                <a:cs typeface="Times New Roman" charset="0"/>
              </a:rPr>
              <a:t>myNumber</a:t>
            </a:r>
            <a:r>
              <a:rPr lang="en-US" sz="1600" dirty="0">
                <a:latin typeface="Menlo" charset="0"/>
                <a:ea typeface="Calibri" charset="0"/>
                <a:cs typeface="Times New Roman" charset="0"/>
              </a:rPr>
              <a:t> &lt;&lt; </a:t>
            </a:r>
            <a:r>
              <a:rPr lang="en-US" sz="1600" dirty="0">
                <a:solidFill>
                  <a:srgbClr val="C41A16"/>
                </a:solidFill>
                <a:latin typeface="Menlo" charset="0"/>
                <a:ea typeface="Calibri" charset="0"/>
                <a:cs typeface="Times New Roman" charset="0"/>
              </a:rPr>
              <a:t>" is equal to 30.\n"</a:t>
            </a:r>
            <a:r>
              <a:rPr lang="en-US" sz="1600" dirty="0">
                <a:latin typeface="Menlo" charset="0"/>
                <a:ea typeface="Calibri" charset="0"/>
                <a:cs typeface="Times New Roman" charset="0"/>
              </a:rPr>
              <a:t>;</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r>
              <a:rPr lang="en-US" sz="1600" dirty="0">
                <a:latin typeface="Menlo" charset="0"/>
                <a:ea typeface="Calibri" charset="0"/>
              </a:rPr>
              <a:t>    }</a:t>
            </a:r>
            <a:r>
              <a:rPr lang="en-US" sz="1600" dirty="0"/>
              <a:t> </a:t>
            </a:r>
          </a:p>
        </p:txBody>
      </p:sp>
    </p:spTree>
    <p:extLst>
      <p:ext uri="{BB962C8B-B14F-4D97-AF65-F5344CB8AC3E}">
        <p14:creationId xmlns:p14="http://schemas.microsoft.com/office/powerpoint/2010/main" val="1340208992"/>
      </p:ext>
    </p:extLst>
  </p:cSld>
  <p:clrMapOvr>
    <a:masterClrMapping/>
  </p:clrMapOvr>
  <p:transition spd="slow">
    <p:push dir="u"/>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Modulus Operators 1/2</a:t>
            </a:r>
            <a:endParaRPr lang="en-US" dirty="0"/>
          </a:p>
        </p:txBody>
      </p:sp>
      <p:sp>
        <p:nvSpPr>
          <p:cNvPr id="3" name="Text Placeholder 2"/>
          <p:cNvSpPr>
            <a:spLocks noGrp="1"/>
          </p:cNvSpPr>
          <p:nvPr>
            <p:ph type="body" idx="1"/>
          </p:nvPr>
        </p:nvSpPr>
        <p:spPr/>
        <p:txBody>
          <a:bodyPr/>
          <a:lstStyle/>
          <a:p>
            <a:pPr>
              <a:tabLst>
                <a:tab pos="344805" algn="l"/>
              </a:tabLst>
            </a:pPr>
            <a:r>
              <a:rPr lang="en-US" sz="1400" dirty="0" smtClean="0">
                <a:solidFill>
                  <a:srgbClr val="AA0D91"/>
                </a:solidFill>
                <a:latin typeface="Menlo" charset="0"/>
                <a:ea typeface="Calibri" charset="0"/>
                <a:cs typeface="Times New Roman" charset="0"/>
              </a:rPr>
              <a:t>    </a:t>
            </a:r>
            <a:r>
              <a:rPr lang="en-US" sz="1400" dirty="0" err="1" smtClean="0">
                <a:solidFill>
                  <a:srgbClr val="5C2699"/>
                </a:solidFill>
                <a:latin typeface="Menlo" charset="0"/>
                <a:ea typeface="Calibri" charset="0"/>
                <a:cs typeface="Times New Roman" charset="0"/>
              </a:rPr>
              <a:t>cout</a:t>
            </a:r>
            <a:r>
              <a:rPr lang="en-US" sz="1400" dirty="0" smtClean="0">
                <a:latin typeface="Menlo" charset="0"/>
                <a:ea typeface="Calibri" charset="0"/>
                <a:cs typeface="Times New Roman" charset="0"/>
              </a:rPr>
              <a:t> </a:t>
            </a:r>
            <a:r>
              <a:rPr lang="en-US" sz="1400" dirty="0">
                <a:latin typeface="Menlo" charset="0"/>
                <a:ea typeface="Calibri" charset="0"/>
                <a:cs typeface="Times New Roman" charset="0"/>
              </a:rPr>
              <a:t>&lt;&lt; </a:t>
            </a:r>
            <a:r>
              <a:rPr lang="en-US" sz="1400" dirty="0">
                <a:solidFill>
                  <a:srgbClr val="C41A16"/>
                </a:solidFill>
                <a:latin typeface="Menlo" charset="0"/>
                <a:ea typeface="Calibri" charset="0"/>
                <a:cs typeface="Times New Roman" charset="0"/>
              </a:rPr>
              <a:t>"7 % 2 = "</a:t>
            </a:r>
            <a:r>
              <a:rPr lang="en-US" sz="1400" dirty="0">
                <a:latin typeface="Menlo" charset="0"/>
                <a:ea typeface="Calibri" charset="0"/>
                <a:cs typeface="Times New Roman" charset="0"/>
              </a:rPr>
              <a:t> &lt;&lt; </a:t>
            </a:r>
            <a:r>
              <a:rPr lang="en-US" sz="1400" dirty="0">
                <a:solidFill>
                  <a:srgbClr val="1C00CF"/>
                </a:solidFill>
                <a:latin typeface="Menlo" charset="0"/>
                <a:ea typeface="Calibri" charset="0"/>
                <a:cs typeface="Times New Roman" charset="0"/>
              </a:rPr>
              <a:t>7</a:t>
            </a:r>
            <a:r>
              <a:rPr lang="en-US" sz="1400" dirty="0">
                <a:latin typeface="Menlo" charset="0"/>
                <a:ea typeface="Calibri" charset="0"/>
                <a:cs typeface="Times New Roman" charset="0"/>
              </a:rPr>
              <a:t> % </a:t>
            </a:r>
            <a:r>
              <a:rPr lang="en-US" sz="1400" dirty="0">
                <a:solidFill>
                  <a:srgbClr val="1C00CF"/>
                </a:solidFill>
                <a:latin typeface="Menlo" charset="0"/>
                <a:ea typeface="Calibri" charset="0"/>
                <a:cs typeface="Times New Roman" charset="0"/>
              </a:rPr>
              <a:t>2</a:t>
            </a:r>
            <a:r>
              <a:rPr lang="en-US" sz="1400" dirty="0">
                <a:latin typeface="Menlo" charset="0"/>
                <a:ea typeface="Calibri" charset="0"/>
                <a:cs typeface="Times New Roman" charset="0"/>
              </a:rPr>
              <a:t> &lt;&lt; </a:t>
            </a:r>
            <a:r>
              <a:rPr lang="en-US" sz="1400" dirty="0">
                <a:solidFill>
                  <a:srgbClr val="C41A16"/>
                </a:solidFill>
                <a:latin typeface="Menlo" charset="0"/>
                <a:ea typeface="Calibri" charset="0"/>
                <a:cs typeface="Times New Roman" charset="0"/>
              </a:rPr>
              <a:t>" (or 7 divided by 2 has a </a:t>
            </a:r>
            <a:r>
              <a:rPr lang="en-US" sz="1400" dirty="0" err="1">
                <a:solidFill>
                  <a:srgbClr val="C41A16"/>
                </a:solidFill>
                <a:latin typeface="Menlo" charset="0"/>
                <a:ea typeface="Calibri" charset="0"/>
                <a:cs typeface="Times New Roman" charset="0"/>
              </a:rPr>
              <a:t>remander</a:t>
            </a:r>
            <a:r>
              <a:rPr lang="en-US" sz="1400" dirty="0">
                <a:solidFill>
                  <a:srgbClr val="C41A16"/>
                </a:solidFill>
                <a:latin typeface="Menlo" charset="0"/>
                <a:ea typeface="Calibri" charset="0"/>
                <a:cs typeface="Times New Roman" charset="0"/>
              </a:rPr>
              <a:t> of "</a:t>
            </a:r>
            <a:r>
              <a:rPr lang="en-US" sz="1400" dirty="0">
                <a:latin typeface="Menlo" charset="0"/>
                <a:ea typeface="Calibri" charset="0"/>
                <a:cs typeface="Times New Roman" charset="0"/>
              </a:rPr>
              <a:t> &lt;&lt; </a:t>
            </a:r>
            <a:r>
              <a:rPr lang="en-US" sz="1400" dirty="0">
                <a:solidFill>
                  <a:srgbClr val="1C00CF"/>
                </a:solidFill>
                <a:latin typeface="Menlo" charset="0"/>
                <a:ea typeface="Calibri" charset="0"/>
                <a:cs typeface="Times New Roman" charset="0"/>
              </a:rPr>
              <a:t>7</a:t>
            </a:r>
            <a:r>
              <a:rPr lang="en-US" sz="1400" dirty="0">
                <a:latin typeface="Menlo" charset="0"/>
                <a:ea typeface="Calibri" charset="0"/>
                <a:cs typeface="Times New Roman" charset="0"/>
              </a:rPr>
              <a:t> % </a:t>
            </a:r>
            <a:r>
              <a:rPr lang="en-US" sz="1400" dirty="0">
                <a:solidFill>
                  <a:srgbClr val="1C00CF"/>
                </a:solidFill>
                <a:latin typeface="Menlo" charset="0"/>
                <a:ea typeface="Calibri" charset="0"/>
                <a:cs typeface="Times New Roman" charset="0"/>
              </a:rPr>
              <a:t>2</a:t>
            </a:r>
            <a:r>
              <a:rPr lang="en-US" sz="1400" dirty="0">
                <a:latin typeface="Menlo" charset="0"/>
                <a:ea typeface="Calibri" charset="0"/>
                <a:cs typeface="Times New Roman" charset="0"/>
              </a:rPr>
              <a:t> &lt;&lt; </a:t>
            </a:r>
            <a:r>
              <a:rPr lang="en-US" sz="1400" dirty="0">
                <a:solidFill>
                  <a:srgbClr val="C41A16"/>
                </a:solidFill>
                <a:latin typeface="Menlo" charset="0"/>
                <a:ea typeface="Calibri" charset="0"/>
                <a:cs typeface="Times New Roman" charset="0"/>
              </a:rPr>
              <a:t>")"</a:t>
            </a:r>
            <a:r>
              <a:rPr lang="en-US" sz="1400" dirty="0">
                <a:latin typeface="Menlo" charset="0"/>
                <a:ea typeface="Calibri" charset="0"/>
                <a:cs typeface="Times New Roman" charset="0"/>
              </a:rPr>
              <a:t> &lt;&lt; </a:t>
            </a:r>
            <a:r>
              <a:rPr lang="en-US" sz="1400" dirty="0" err="1">
                <a:solidFill>
                  <a:srgbClr val="2E0D6E"/>
                </a:solidFill>
                <a:latin typeface="Menlo" charset="0"/>
                <a:ea typeface="Calibri" charset="0"/>
                <a:cs typeface="Times New Roman" charset="0"/>
              </a:rPr>
              <a:t>endl</a:t>
            </a:r>
            <a:r>
              <a:rPr lang="en-US" sz="1400" dirty="0" smtClean="0">
                <a:latin typeface="Menlo" charset="0"/>
                <a:ea typeface="Calibri" charset="0"/>
                <a:cs typeface="Times New Roman" charset="0"/>
              </a:rPr>
              <a:t>; </a:t>
            </a:r>
            <a:r>
              <a:rPr lang="bg-BG" sz="1600" dirty="0" smtClean="0">
                <a:solidFill>
                  <a:srgbClr val="007400"/>
                </a:solidFill>
                <a:latin typeface="Menlo-Regular" charset="0"/>
              </a:rPr>
              <a:t>//</a:t>
            </a:r>
            <a:r>
              <a:rPr lang="en-US" sz="1600" dirty="0" err="1" smtClean="0">
                <a:solidFill>
                  <a:srgbClr val="007400"/>
                </a:solidFill>
                <a:latin typeface="Menlo-Regular" charset="0"/>
              </a:rPr>
              <a:t>Ouputs</a:t>
            </a:r>
            <a:r>
              <a:rPr lang="en-US" sz="1600" dirty="0" smtClean="0">
                <a:solidFill>
                  <a:srgbClr val="007400"/>
                </a:solidFill>
                <a:latin typeface="Menlo-Regular" charset="0"/>
              </a:rPr>
              <a:t> “</a:t>
            </a:r>
            <a:r>
              <a:rPr lang="fr-FR" sz="1600" dirty="0">
                <a:solidFill>
                  <a:srgbClr val="007400"/>
                </a:solidFill>
                <a:latin typeface="Menlo-Regular" charset="0"/>
              </a:rPr>
              <a:t>7 % 2 </a:t>
            </a:r>
            <a:r>
              <a:rPr lang="fr-FR" sz="1600" dirty="0" smtClean="0">
                <a:solidFill>
                  <a:srgbClr val="007400"/>
                </a:solidFill>
                <a:latin typeface="Menlo-Regular" charset="0"/>
              </a:rPr>
              <a:t>= 1</a:t>
            </a:r>
            <a:r>
              <a:rPr lang="is-IS" sz="1600" dirty="0" smtClean="0">
                <a:solidFill>
                  <a:srgbClr val="007400"/>
                </a:solidFill>
                <a:latin typeface="Menlo-Regular" charset="0"/>
              </a:rPr>
              <a:t>…”</a:t>
            </a:r>
            <a:r>
              <a:rPr lang="en-US" sz="1400" dirty="0" smtClean="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AA0D91"/>
                </a:solidFill>
                <a:latin typeface="Menlo" charset="0"/>
                <a:ea typeface="Calibri" charset="0"/>
                <a:cs typeface="Times New Roman" charset="0"/>
              </a:rPr>
              <a:t>int</a:t>
            </a:r>
            <a:r>
              <a:rPr lang="en-US" sz="1400" dirty="0">
                <a:latin typeface="Menlo" charset="0"/>
                <a:ea typeface="Calibri" charset="0"/>
                <a:cs typeface="Times New Roman" charset="0"/>
              </a:rPr>
              <a:t> number = </a:t>
            </a:r>
            <a:r>
              <a:rPr lang="en-US" sz="1400" dirty="0">
                <a:solidFill>
                  <a:srgbClr val="1C00CF"/>
                </a:solidFill>
                <a:latin typeface="Menlo" charset="0"/>
                <a:ea typeface="Calibri" charset="0"/>
                <a:cs typeface="Times New Roman" charset="0"/>
              </a:rPr>
              <a:t>50</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smtClean="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if</a:t>
            </a:r>
            <a:r>
              <a:rPr lang="en-US" sz="1400" dirty="0">
                <a:latin typeface="Menlo" charset="0"/>
                <a:ea typeface="Calibri" charset="0"/>
                <a:cs typeface="Times New Roman" charset="0"/>
              </a:rPr>
              <a:t> ((number % </a:t>
            </a:r>
            <a:r>
              <a:rPr lang="en-US" sz="1400" dirty="0">
                <a:solidFill>
                  <a:srgbClr val="1C00CF"/>
                </a:solidFill>
                <a:latin typeface="Menlo" charset="0"/>
                <a:ea typeface="Calibri" charset="0"/>
                <a:cs typeface="Times New Roman" charset="0"/>
              </a:rPr>
              <a:t>2</a:t>
            </a:r>
            <a:r>
              <a:rPr lang="en-US" sz="1400" dirty="0">
                <a:latin typeface="Menlo" charset="0"/>
                <a:ea typeface="Calibri" charset="0"/>
                <a:cs typeface="Times New Roman" charset="0"/>
              </a:rPr>
              <a:t>) == </a:t>
            </a:r>
            <a:r>
              <a:rPr lang="en-US" sz="1400" dirty="0">
                <a:solidFill>
                  <a:srgbClr val="1C00CF"/>
                </a:solidFill>
                <a:latin typeface="Menlo" charset="0"/>
                <a:ea typeface="Calibri" charset="0"/>
                <a:cs typeface="Times New Roman" charset="0"/>
              </a:rPr>
              <a:t>0</a:t>
            </a: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if</a:t>
            </a:r>
            <a:r>
              <a:rPr lang="en-US" sz="1400" dirty="0">
                <a:latin typeface="Menlo" charset="0"/>
                <a:ea typeface="Calibri" charset="0"/>
                <a:cs typeface="Times New Roman" charset="0"/>
              </a:rPr>
              <a:t> (number &gt; </a:t>
            </a:r>
            <a:r>
              <a:rPr lang="en-US" sz="1400" dirty="0">
                <a:solidFill>
                  <a:srgbClr val="1C00CF"/>
                </a:solidFill>
                <a:latin typeface="Menlo" charset="0"/>
                <a:ea typeface="Calibri" charset="0"/>
                <a:cs typeface="Times New Roman" charset="0"/>
              </a:rPr>
              <a:t>40</a:t>
            </a: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cout</a:t>
            </a:r>
            <a:r>
              <a:rPr lang="en-US" sz="1400" dirty="0">
                <a:latin typeface="Menlo" charset="0"/>
                <a:ea typeface="Calibri" charset="0"/>
                <a:cs typeface="Times New Roman" charset="0"/>
              </a:rPr>
              <a:t> &lt;&lt; number &lt;&lt; </a:t>
            </a:r>
            <a:r>
              <a:rPr lang="en-US" sz="1400" dirty="0">
                <a:solidFill>
                  <a:srgbClr val="C41A16"/>
                </a:solidFill>
                <a:latin typeface="Menlo" charset="0"/>
                <a:ea typeface="Calibri" charset="0"/>
                <a:cs typeface="Times New Roman" charset="0"/>
              </a:rPr>
              <a:t>" is the number you need! It's even, and it's greater than 40.\n"</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600" dirty="0">
                <a:latin typeface="Menlo" charset="0"/>
                <a:ea typeface="Calibri" charset="0"/>
                <a:cs typeface="Times New Roman" charset="0"/>
              </a:rPr>
              <a:t>} </a:t>
            </a:r>
            <a:r>
              <a:rPr lang="en-US" sz="1600" dirty="0">
                <a:solidFill>
                  <a:srgbClr val="AA0D91"/>
                </a:solidFill>
                <a:latin typeface="Menlo" charset="0"/>
                <a:ea typeface="Calibri" charset="0"/>
                <a:cs typeface="Times New Roman" charset="0"/>
              </a:rPr>
              <a:t>else</a:t>
            </a:r>
            <a:r>
              <a:rPr lang="en-US" sz="1600" dirty="0">
                <a:latin typeface="Menlo" charset="0"/>
                <a:ea typeface="Calibri" charset="0"/>
                <a:cs typeface="Times New Roman" charset="0"/>
              </a:rPr>
              <a:t> </a:t>
            </a:r>
            <a:r>
              <a:rPr lang="en-US" sz="1600" dirty="0">
                <a:solidFill>
                  <a:srgbClr val="AA0D91"/>
                </a:solidFill>
                <a:latin typeface="Menlo" charset="0"/>
                <a:ea typeface="Calibri" charset="0"/>
                <a:cs typeface="Times New Roman" charset="0"/>
              </a:rPr>
              <a:t>if</a:t>
            </a:r>
            <a:r>
              <a:rPr lang="en-US" sz="1600" dirty="0">
                <a:latin typeface="Menlo" charset="0"/>
                <a:ea typeface="Calibri" charset="0"/>
                <a:cs typeface="Times New Roman" charset="0"/>
              </a:rPr>
              <a:t> (number &lt; </a:t>
            </a:r>
            <a:r>
              <a:rPr lang="en-US" sz="1600" dirty="0">
                <a:solidFill>
                  <a:srgbClr val="1C00CF"/>
                </a:solidFill>
                <a:latin typeface="Menlo" charset="0"/>
                <a:ea typeface="Calibri" charset="0"/>
                <a:cs typeface="Times New Roman" charset="0"/>
              </a:rPr>
              <a:t>40</a:t>
            </a: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endParaRPr lang="en-US" sz="1800" dirty="0">
              <a:latin typeface="Calibri" charset="0"/>
              <a:ea typeface="Calibri" charset="0"/>
              <a:cs typeface="Times New Roman" charset="0"/>
            </a:endParaRPr>
          </a:p>
          <a:p>
            <a:pPr>
              <a:tabLst>
                <a:tab pos="344805" algn="l"/>
              </a:tabLst>
            </a:pPr>
            <a:r>
              <a:rPr lang="en-US" sz="1600" dirty="0">
                <a:latin typeface="Menlo" charset="0"/>
                <a:ea typeface="Calibri" charset="0"/>
                <a:cs typeface="Times New Roman" charset="0"/>
              </a:rPr>
              <a:t>            </a:t>
            </a:r>
            <a:r>
              <a:rPr lang="en-US" sz="1600" dirty="0" err="1">
                <a:solidFill>
                  <a:srgbClr val="5C2699"/>
                </a:solidFill>
                <a:latin typeface="Menlo" charset="0"/>
                <a:ea typeface="Calibri" charset="0"/>
                <a:cs typeface="Times New Roman" charset="0"/>
              </a:rPr>
              <a:t>cout</a:t>
            </a:r>
            <a:r>
              <a:rPr lang="en-US" sz="1600" dirty="0">
                <a:latin typeface="Menlo" charset="0"/>
                <a:ea typeface="Calibri" charset="0"/>
                <a:cs typeface="Times New Roman" charset="0"/>
              </a:rPr>
              <a:t> &lt;&lt; number &lt;&lt; </a:t>
            </a:r>
            <a:r>
              <a:rPr lang="en-US" sz="1600" dirty="0">
                <a:solidFill>
                  <a:srgbClr val="C41A16"/>
                </a:solidFill>
                <a:latin typeface="Menlo" charset="0"/>
                <a:ea typeface="Calibri" charset="0"/>
                <a:cs typeface="Times New Roman" charset="0"/>
              </a:rPr>
              <a:t>" is not the number you need. It's even, but it is smaller than 40.\n"</a:t>
            </a:r>
            <a:r>
              <a:rPr lang="en-US" sz="1600" dirty="0">
                <a:latin typeface="Menlo" charset="0"/>
                <a:ea typeface="Calibri" charset="0"/>
                <a:cs typeface="Times New Roman" charset="0"/>
              </a:rPr>
              <a:t>;</a:t>
            </a:r>
            <a:endParaRPr lang="en-US" sz="1800" dirty="0">
              <a:latin typeface="Calibri" charset="0"/>
              <a:ea typeface="Calibri" charset="0"/>
              <a:cs typeface="Times New Roman" charset="0"/>
            </a:endParaRPr>
          </a:p>
          <a:p>
            <a:pPr>
              <a:tabLst>
                <a:tab pos="344805" algn="l"/>
              </a:tabLst>
            </a:pPr>
            <a:r>
              <a:rPr lang="is-IS" sz="2400" dirty="0" smtClean="0">
                <a:latin typeface="Calibri" charset="0"/>
                <a:ea typeface="Calibri" charset="0"/>
                <a:cs typeface="Times New Roman" charset="0"/>
              </a:rPr>
              <a:t>…</a:t>
            </a:r>
            <a:endParaRPr lang="en-US" sz="24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400" dirty="0"/>
          </a:p>
        </p:txBody>
      </p:sp>
    </p:spTree>
    <p:extLst>
      <p:ext uri="{BB962C8B-B14F-4D97-AF65-F5344CB8AC3E}">
        <p14:creationId xmlns:p14="http://schemas.microsoft.com/office/powerpoint/2010/main" val="36920256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Modulus </a:t>
            </a:r>
            <a:r>
              <a:rPr lang="en-US" dirty="0">
                <a:solidFill>
                  <a:srgbClr val="000000"/>
                </a:solidFill>
              </a:rPr>
              <a:t>Operators </a:t>
            </a:r>
            <a:r>
              <a:rPr lang="en-US" dirty="0" smtClean="0">
                <a:solidFill>
                  <a:srgbClr val="000000"/>
                </a:solidFill>
              </a:rPr>
              <a:t>2/2</a:t>
            </a:r>
            <a:endParaRPr lang="en-US" sz="2800" dirty="0"/>
          </a:p>
        </p:txBody>
      </p:sp>
      <p:sp>
        <p:nvSpPr>
          <p:cNvPr id="3" name="Text Placeholder 2"/>
          <p:cNvSpPr>
            <a:spLocks noGrp="1"/>
          </p:cNvSpPr>
          <p:nvPr>
            <p:ph type="body" idx="1"/>
          </p:nvPr>
        </p:nvSpPr>
        <p:spPr/>
        <p:txBody>
          <a:bodyPr/>
          <a:lstStyle/>
          <a:p>
            <a:pPr>
              <a:tabLst>
                <a:tab pos="344805" algn="l"/>
              </a:tabLst>
            </a:pPr>
            <a:r>
              <a:rPr lang="en-US" sz="1400" dirty="0" smtClean="0">
                <a:latin typeface="Menlo" charset="0"/>
                <a:ea typeface="Calibri" charset="0"/>
                <a:cs typeface="Times New Roman" charset="0"/>
              </a:rPr>
              <a:t>        </a:t>
            </a: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else</a:t>
            </a: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cout</a:t>
            </a:r>
            <a:r>
              <a:rPr lang="en-US" sz="1400" dirty="0">
                <a:latin typeface="Menlo" charset="0"/>
                <a:ea typeface="Calibri" charset="0"/>
                <a:cs typeface="Times New Roman" charset="0"/>
              </a:rPr>
              <a:t> &lt;&lt; number &lt;&lt; </a:t>
            </a:r>
            <a:r>
              <a:rPr lang="en-US" sz="1400" dirty="0">
                <a:solidFill>
                  <a:srgbClr val="C41A16"/>
                </a:solidFill>
                <a:latin typeface="Menlo" charset="0"/>
                <a:ea typeface="Calibri" charset="0"/>
                <a:cs typeface="Times New Roman" charset="0"/>
              </a:rPr>
              <a:t>" is not the number you need. It's even, but it is equal to 40.\n"</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 </a:t>
            </a:r>
            <a:r>
              <a:rPr lang="en-US" sz="1400" dirty="0">
                <a:solidFill>
                  <a:srgbClr val="AA0D91"/>
                </a:solidFill>
                <a:latin typeface="Menlo" charset="0"/>
                <a:ea typeface="Calibri" charset="0"/>
                <a:cs typeface="Times New Roman" charset="0"/>
              </a:rPr>
              <a:t>else</a:t>
            </a:r>
            <a:r>
              <a:rPr lang="en-US" sz="1400" dirty="0">
                <a:latin typeface="Menlo" charset="0"/>
                <a:ea typeface="Calibri" charset="0"/>
                <a:cs typeface="Times New Roman" charset="0"/>
              </a:rPr>
              <a:t> </a:t>
            </a:r>
            <a:r>
              <a:rPr lang="en-US" sz="1400" dirty="0" smtClean="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cout</a:t>
            </a:r>
            <a:r>
              <a:rPr lang="en-US" sz="1400" dirty="0">
                <a:latin typeface="Menlo" charset="0"/>
                <a:ea typeface="Calibri" charset="0"/>
                <a:cs typeface="Times New Roman" charset="0"/>
              </a:rPr>
              <a:t> &lt;&lt; number &lt;&lt; </a:t>
            </a:r>
            <a:r>
              <a:rPr lang="en-US" sz="1400" dirty="0">
                <a:solidFill>
                  <a:srgbClr val="C41A16"/>
                </a:solidFill>
                <a:latin typeface="Menlo" charset="0"/>
                <a:ea typeface="Calibri" charset="0"/>
                <a:cs typeface="Times New Roman" charset="0"/>
              </a:rPr>
              <a:t>" is not the number you need. It's not even.\n</a:t>
            </a:r>
            <a:r>
              <a:rPr lang="en-US" sz="1400" dirty="0" smtClean="0">
                <a:solidFill>
                  <a:srgbClr val="C41A16"/>
                </a:solidFill>
                <a:latin typeface="Menlo" charset="0"/>
                <a:ea typeface="Calibri" charset="0"/>
                <a:cs typeface="Times New Roman" charset="0"/>
              </a:rPr>
              <a:t>"</a:t>
            </a:r>
            <a:r>
              <a:rPr lang="en-US" sz="1400" dirty="0" smtClean="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smtClean="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return</a:t>
            </a:r>
            <a:r>
              <a:rPr lang="en-US" sz="1400" dirty="0">
                <a:latin typeface="Menlo" charset="0"/>
                <a:ea typeface="Calibri" charset="0"/>
                <a:cs typeface="Times New Roman" charset="0"/>
              </a:rPr>
              <a:t> </a:t>
            </a:r>
            <a:r>
              <a:rPr lang="en-US" sz="1400" dirty="0">
                <a:solidFill>
                  <a:srgbClr val="1C00CF"/>
                </a:solidFill>
                <a:latin typeface="Menlo" charset="0"/>
                <a:ea typeface="Calibri" charset="0"/>
                <a:cs typeface="Times New Roman" charset="0"/>
              </a:rPr>
              <a:t>0</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r>
              <a:rPr lang="en-US" sz="1400" dirty="0">
                <a:latin typeface="Menlo" charset="0"/>
                <a:ea typeface="Calibri" charset="0"/>
              </a:rPr>
              <a:t>}</a:t>
            </a:r>
            <a:r>
              <a:rPr lang="en-US" sz="1400" dirty="0" smtClean="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400" dirty="0"/>
          </a:p>
        </p:txBody>
      </p:sp>
    </p:spTree>
    <p:extLst>
      <p:ext uri="{BB962C8B-B14F-4D97-AF65-F5344CB8AC3E}">
        <p14:creationId xmlns:p14="http://schemas.microsoft.com/office/powerpoint/2010/main" val="1541683006"/>
      </p:ext>
    </p:extLst>
  </p:cSld>
  <p:clrMapOvr>
    <a:masterClrMapping/>
  </p:clrMapOvr>
  <p:transition spd="slow">
    <p:push dir="u"/>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2.2: Handle user input 1/2</a:t>
            </a:r>
          </a:p>
        </p:txBody>
      </p:sp>
      <p:sp>
        <p:nvSpPr>
          <p:cNvPr id="3" name="Text Placeholder 2"/>
          <p:cNvSpPr>
            <a:spLocks noGrp="1"/>
          </p:cNvSpPr>
          <p:nvPr>
            <p:ph type="body" idx="1"/>
          </p:nvPr>
        </p:nvSpPr>
        <p:spPr/>
        <p:txBody>
          <a:bodyPr/>
          <a:lstStyle/>
          <a:p>
            <a:pPr>
              <a:tabLst>
                <a:tab pos="344805" algn="l"/>
              </a:tabLst>
            </a:pPr>
            <a:r>
              <a:rPr lang="en-US" sz="1400" dirty="0">
                <a:solidFill>
                  <a:srgbClr val="643820"/>
                </a:solidFill>
                <a:latin typeface="Menlo" charset="0"/>
                <a:ea typeface="Calibri" charset="0"/>
                <a:cs typeface="Times New Roman" charset="0"/>
              </a:rPr>
              <a:t>#include </a:t>
            </a:r>
            <a:r>
              <a:rPr lang="en-US" sz="1400" dirty="0">
                <a:solidFill>
                  <a:srgbClr val="C41A16"/>
                </a:solidFill>
                <a:latin typeface="Menlo" charset="0"/>
                <a:ea typeface="Calibri" charset="0"/>
                <a:cs typeface="Times New Roman" charset="0"/>
              </a:rPr>
              <a:t>&lt;</a:t>
            </a:r>
            <a:r>
              <a:rPr lang="en-US" sz="1400" dirty="0" err="1">
                <a:solidFill>
                  <a:srgbClr val="C41A16"/>
                </a:solidFill>
                <a:latin typeface="Menlo" charset="0"/>
                <a:ea typeface="Calibri" charset="0"/>
                <a:cs typeface="Times New Roman" charset="0"/>
              </a:rPr>
              <a:t>iostream</a:t>
            </a:r>
            <a:r>
              <a:rPr lang="en-US" sz="1400" dirty="0">
                <a:solidFill>
                  <a:srgbClr val="C41A16"/>
                </a:solidFill>
                <a:latin typeface="Menlo" charset="0"/>
                <a:ea typeface="Calibri" charset="0"/>
                <a:cs typeface="Times New Roman" charset="0"/>
              </a:rPr>
              <a:t>&gt;</a:t>
            </a:r>
            <a:endParaRPr lang="en-US" sz="1600" dirty="0">
              <a:latin typeface="Calibri" charset="0"/>
              <a:ea typeface="Calibri" charset="0"/>
              <a:cs typeface="Times New Roman" charset="0"/>
            </a:endParaRPr>
          </a:p>
          <a:p>
            <a:pPr>
              <a:tabLst>
                <a:tab pos="344805" algn="l"/>
              </a:tabLst>
            </a:pPr>
            <a:r>
              <a:rPr lang="en-US" sz="1400" dirty="0">
                <a:solidFill>
                  <a:srgbClr val="AA0D91"/>
                </a:solidFill>
                <a:latin typeface="Menlo" charset="0"/>
                <a:ea typeface="Calibri" charset="0"/>
                <a:cs typeface="Times New Roman" charset="0"/>
              </a:rPr>
              <a:t>using</a:t>
            </a: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namespace</a:t>
            </a: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std</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err="1">
                <a:solidFill>
                  <a:srgbClr val="AA0D91"/>
                </a:solidFill>
                <a:latin typeface="Menlo" charset="0"/>
                <a:ea typeface="Calibri" charset="0"/>
                <a:cs typeface="Times New Roman" charset="0"/>
              </a:rPr>
              <a:t>int</a:t>
            </a:r>
            <a:r>
              <a:rPr lang="en-US" sz="1400" dirty="0">
                <a:latin typeface="Menlo" charset="0"/>
                <a:ea typeface="Calibri" charset="0"/>
                <a:cs typeface="Times New Roman" charset="0"/>
              </a:rPr>
              <a:t> main()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a:solidFill>
                  <a:srgbClr val="5C2699"/>
                </a:solidFill>
                <a:latin typeface="Menlo" charset="0"/>
                <a:ea typeface="Calibri" charset="0"/>
                <a:cs typeface="Times New Roman" charset="0"/>
              </a:rPr>
              <a:t>string</a:t>
            </a:r>
            <a:r>
              <a:rPr lang="en-US" sz="1400" dirty="0">
                <a:latin typeface="Menlo" charset="0"/>
                <a:ea typeface="Calibri" charset="0"/>
                <a:cs typeface="Times New Roman" charset="0"/>
              </a:rPr>
              <a:t> input = </a:t>
            </a:r>
            <a:r>
              <a:rPr lang="en-US" sz="1400" dirty="0">
                <a:solidFill>
                  <a:srgbClr val="C41A16"/>
                </a:solidFill>
                <a:latin typeface="Menlo" charset="0"/>
                <a:ea typeface="Calibri" charset="0"/>
                <a:cs typeface="Times New Roman" charset="0"/>
              </a:rPr>
              <a:t>""</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cout</a:t>
            </a:r>
            <a:r>
              <a:rPr lang="en-US" sz="1400" dirty="0">
                <a:latin typeface="Menlo" charset="0"/>
                <a:ea typeface="Calibri" charset="0"/>
                <a:cs typeface="Times New Roman" charset="0"/>
              </a:rPr>
              <a:t> &lt;&lt; </a:t>
            </a:r>
            <a:r>
              <a:rPr lang="en-US" sz="1400" dirty="0">
                <a:solidFill>
                  <a:srgbClr val="C41A16"/>
                </a:solidFill>
                <a:latin typeface="Menlo" charset="0"/>
                <a:ea typeface="Calibri" charset="0"/>
                <a:cs typeface="Times New Roman" charset="0"/>
              </a:rPr>
              <a:t>"Do you have an idea of what program you want to write for your final project?\n"</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cout</a:t>
            </a:r>
            <a:r>
              <a:rPr lang="en-US" sz="1400" dirty="0">
                <a:latin typeface="Menlo" charset="0"/>
                <a:ea typeface="Calibri" charset="0"/>
                <a:cs typeface="Times New Roman" charset="0"/>
              </a:rPr>
              <a:t> &lt;&lt; </a:t>
            </a:r>
            <a:r>
              <a:rPr lang="en-US" sz="1400" dirty="0">
                <a:solidFill>
                  <a:srgbClr val="C41A16"/>
                </a:solidFill>
                <a:latin typeface="Menlo" charset="0"/>
                <a:ea typeface="Calibri" charset="0"/>
                <a:cs typeface="Times New Roman" charset="0"/>
              </a:rPr>
              <a:t>"Enter \"yes\", \"no\", or \"maybe\":\n"</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cin</a:t>
            </a:r>
            <a:r>
              <a:rPr lang="en-US" sz="1400" dirty="0">
                <a:latin typeface="Menlo" charset="0"/>
                <a:ea typeface="Calibri" charset="0"/>
                <a:cs typeface="Times New Roman" charset="0"/>
              </a:rPr>
              <a:t> &gt;&gt; input;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if</a:t>
            </a:r>
            <a:r>
              <a:rPr lang="en-US" sz="1400" dirty="0">
                <a:latin typeface="Menlo" charset="0"/>
                <a:ea typeface="Calibri" charset="0"/>
                <a:cs typeface="Times New Roman" charset="0"/>
              </a:rPr>
              <a:t> (input == </a:t>
            </a:r>
            <a:r>
              <a:rPr lang="en-US" sz="1400" dirty="0">
                <a:solidFill>
                  <a:srgbClr val="C41A16"/>
                </a:solidFill>
                <a:latin typeface="Menlo" charset="0"/>
                <a:ea typeface="Calibri" charset="0"/>
                <a:cs typeface="Times New Roman" charset="0"/>
              </a:rPr>
              <a:t>"yes"</a:t>
            </a: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cout</a:t>
            </a:r>
            <a:r>
              <a:rPr lang="en-US" sz="1400" dirty="0">
                <a:latin typeface="Menlo" charset="0"/>
                <a:ea typeface="Calibri" charset="0"/>
                <a:cs typeface="Times New Roman" charset="0"/>
              </a:rPr>
              <a:t> &lt;&lt; </a:t>
            </a:r>
            <a:r>
              <a:rPr lang="en-US" sz="1400" dirty="0">
                <a:solidFill>
                  <a:srgbClr val="C41A16"/>
                </a:solidFill>
                <a:latin typeface="Menlo" charset="0"/>
                <a:ea typeface="Calibri" charset="0"/>
                <a:cs typeface="Times New Roman" charset="0"/>
              </a:rPr>
              <a:t>"Good! Start thinking about how you can use what you've been learning today to make that program!\n</a:t>
            </a:r>
            <a:r>
              <a:rPr lang="en-US" sz="1400" dirty="0" smtClean="0">
                <a:solidFill>
                  <a:srgbClr val="C41A16"/>
                </a:solidFill>
                <a:latin typeface="Menlo" charset="0"/>
                <a:ea typeface="Calibri" charset="0"/>
                <a:cs typeface="Times New Roman" charset="0"/>
              </a:rPr>
              <a:t>"</a:t>
            </a:r>
            <a:r>
              <a:rPr lang="en-US" sz="1400" dirty="0" smtClean="0">
                <a:latin typeface="Menlo" charset="0"/>
                <a:ea typeface="Calibri" charset="0"/>
                <a:cs typeface="Times New Roman" charset="0"/>
              </a:rPr>
              <a:t>;</a:t>
            </a:r>
            <a:endParaRPr lang="en-US" sz="1600" dirty="0">
              <a:latin typeface="Calibri" charset="0"/>
              <a:ea typeface="Calibri" charset="0"/>
              <a:cs typeface="Times New Roman" charset="0"/>
            </a:endParaRPr>
          </a:p>
        </p:txBody>
      </p:sp>
    </p:spTree>
    <p:extLst>
      <p:ext uri="{BB962C8B-B14F-4D97-AF65-F5344CB8AC3E}">
        <p14:creationId xmlns:p14="http://schemas.microsoft.com/office/powerpoint/2010/main" val="34931051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2.2: Handle user input 1/2</a:t>
            </a:r>
          </a:p>
        </p:txBody>
      </p:sp>
      <p:sp>
        <p:nvSpPr>
          <p:cNvPr id="3" name="Text Placeholder 2"/>
          <p:cNvSpPr>
            <a:spLocks noGrp="1"/>
          </p:cNvSpPr>
          <p:nvPr>
            <p:ph type="body" idx="1"/>
          </p:nvPr>
        </p:nvSpPr>
        <p:spPr/>
        <p:txBody>
          <a:bodyPr/>
          <a:lstStyle/>
          <a:p>
            <a:pPr>
              <a:tabLst>
                <a:tab pos="344805" algn="l"/>
              </a:tabLst>
            </a:pP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else</a:t>
            </a: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if</a:t>
            </a:r>
            <a:r>
              <a:rPr lang="en-US" sz="1400" dirty="0">
                <a:latin typeface="Menlo" charset="0"/>
                <a:ea typeface="Calibri" charset="0"/>
                <a:cs typeface="Times New Roman" charset="0"/>
              </a:rPr>
              <a:t> (input == </a:t>
            </a:r>
            <a:r>
              <a:rPr lang="en-US" sz="1400" dirty="0">
                <a:solidFill>
                  <a:srgbClr val="C41A16"/>
                </a:solidFill>
                <a:latin typeface="Menlo" charset="0"/>
                <a:ea typeface="Calibri" charset="0"/>
                <a:cs typeface="Times New Roman" charset="0"/>
              </a:rPr>
              <a:t>"no"</a:t>
            </a: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cout</a:t>
            </a:r>
            <a:r>
              <a:rPr lang="en-US" sz="1400" dirty="0">
                <a:latin typeface="Menlo" charset="0"/>
                <a:ea typeface="Calibri" charset="0"/>
                <a:cs typeface="Times New Roman" charset="0"/>
              </a:rPr>
              <a:t> &lt;&lt; </a:t>
            </a:r>
            <a:r>
              <a:rPr lang="en-US" sz="1400" dirty="0">
                <a:solidFill>
                  <a:srgbClr val="C41A16"/>
                </a:solidFill>
                <a:latin typeface="Menlo" charset="0"/>
                <a:ea typeface="Calibri" charset="0"/>
                <a:cs typeface="Times New Roman" charset="0"/>
              </a:rPr>
              <a:t>"That's fine! Keep thinking about it! Maybe talk to your classmates about some ideas!\n"</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 </a:t>
            </a:r>
            <a:r>
              <a:rPr lang="en-US" sz="1400" dirty="0">
                <a:solidFill>
                  <a:srgbClr val="AA0D91"/>
                </a:solidFill>
                <a:latin typeface="Menlo" charset="0"/>
                <a:ea typeface="Calibri" charset="0"/>
                <a:cs typeface="Times New Roman" charset="0"/>
              </a:rPr>
              <a:t>else</a:t>
            </a: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if</a:t>
            </a:r>
            <a:r>
              <a:rPr lang="en-US" sz="1400" dirty="0">
                <a:latin typeface="Menlo" charset="0"/>
                <a:ea typeface="Calibri" charset="0"/>
                <a:cs typeface="Times New Roman" charset="0"/>
              </a:rPr>
              <a:t> (input == </a:t>
            </a:r>
            <a:r>
              <a:rPr lang="en-US" sz="1400" dirty="0">
                <a:solidFill>
                  <a:srgbClr val="C41A16"/>
                </a:solidFill>
                <a:latin typeface="Menlo" charset="0"/>
                <a:ea typeface="Calibri" charset="0"/>
                <a:cs typeface="Times New Roman" charset="0"/>
              </a:rPr>
              <a:t>"maybe"</a:t>
            </a: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cout</a:t>
            </a:r>
            <a:r>
              <a:rPr lang="en-US" sz="1400" dirty="0">
                <a:latin typeface="Menlo" charset="0"/>
                <a:ea typeface="Calibri" charset="0"/>
                <a:cs typeface="Times New Roman" charset="0"/>
              </a:rPr>
              <a:t> &lt;&lt; </a:t>
            </a:r>
            <a:r>
              <a:rPr lang="en-US" sz="1400" dirty="0">
                <a:solidFill>
                  <a:srgbClr val="C41A16"/>
                </a:solidFill>
                <a:latin typeface="Menlo" charset="0"/>
                <a:ea typeface="Calibri" charset="0"/>
                <a:cs typeface="Times New Roman" charset="0"/>
              </a:rPr>
              <a:t>"Wonderful! Now you can start brainstorming. Try talking to your classmates about your ideas!\n"</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 </a:t>
            </a:r>
            <a:r>
              <a:rPr lang="en-US" sz="1400" dirty="0">
                <a:solidFill>
                  <a:srgbClr val="AA0D91"/>
                </a:solidFill>
                <a:latin typeface="Menlo" charset="0"/>
                <a:ea typeface="Calibri" charset="0"/>
                <a:cs typeface="Times New Roman" charset="0"/>
              </a:rPr>
              <a:t>else</a:t>
            </a: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err="1">
                <a:solidFill>
                  <a:srgbClr val="5C2699"/>
                </a:solidFill>
                <a:latin typeface="Menlo" charset="0"/>
                <a:ea typeface="Calibri" charset="0"/>
                <a:cs typeface="Times New Roman" charset="0"/>
              </a:rPr>
              <a:t>cout</a:t>
            </a:r>
            <a:r>
              <a:rPr lang="en-US" sz="1400" dirty="0">
                <a:latin typeface="Menlo" charset="0"/>
                <a:ea typeface="Calibri" charset="0"/>
                <a:cs typeface="Times New Roman" charset="0"/>
              </a:rPr>
              <a:t> &lt;&lt; </a:t>
            </a:r>
            <a:r>
              <a:rPr lang="en-US" sz="1400" dirty="0">
                <a:solidFill>
                  <a:srgbClr val="C41A16"/>
                </a:solidFill>
                <a:latin typeface="Menlo" charset="0"/>
                <a:ea typeface="Calibri" charset="0"/>
                <a:cs typeface="Times New Roman" charset="0"/>
              </a:rPr>
              <a:t>"That answer wasn't an option. Please try again.\n"</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smtClean="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    </a:t>
            </a:r>
            <a:r>
              <a:rPr lang="en-US" sz="1400" dirty="0">
                <a:solidFill>
                  <a:srgbClr val="AA0D91"/>
                </a:solidFill>
                <a:latin typeface="Menlo" charset="0"/>
                <a:ea typeface="Calibri" charset="0"/>
                <a:cs typeface="Times New Roman" charset="0"/>
              </a:rPr>
              <a:t>return</a:t>
            </a:r>
            <a:r>
              <a:rPr lang="en-US" sz="1400" dirty="0">
                <a:latin typeface="Menlo" charset="0"/>
                <a:ea typeface="Calibri" charset="0"/>
                <a:cs typeface="Times New Roman" charset="0"/>
              </a:rPr>
              <a:t> </a:t>
            </a:r>
            <a:r>
              <a:rPr lang="en-US" sz="1400" dirty="0">
                <a:solidFill>
                  <a:srgbClr val="1C00CF"/>
                </a:solidFill>
                <a:latin typeface="Menlo" charset="0"/>
                <a:ea typeface="Calibri" charset="0"/>
                <a:cs typeface="Times New Roman" charset="0"/>
              </a:rPr>
              <a:t>0</a:t>
            </a: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a:p>
            <a:pPr>
              <a:tabLst>
                <a:tab pos="344805" algn="l"/>
              </a:tabLst>
            </a:pPr>
            <a:r>
              <a:rPr lang="en-US" sz="1400" dirty="0">
                <a:latin typeface="Menlo" charset="0"/>
                <a:ea typeface="Calibri" charset="0"/>
                <a:cs typeface="Times New Roman" charset="0"/>
              </a:rPr>
              <a:t>}</a:t>
            </a:r>
            <a:endParaRPr lang="en-US" sz="1600" dirty="0">
              <a:latin typeface="Calibri" charset="0"/>
              <a:ea typeface="Calibri" charset="0"/>
              <a:cs typeface="Times New Roman" charset="0"/>
            </a:endParaRPr>
          </a:p>
        </p:txBody>
      </p:sp>
    </p:spTree>
    <p:extLst>
      <p:ext uri="{BB962C8B-B14F-4D97-AF65-F5344CB8AC3E}">
        <p14:creationId xmlns:p14="http://schemas.microsoft.com/office/powerpoint/2010/main" val="2060844478"/>
      </p:ext>
    </p:extLst>
  </p:cSld>
  <p:clrMapOvr>
    <a:masterClrMapping/>
  </p:clrMapOvr>
  <p:transition spd="slow">
    <p:push dir="u"/>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Exercise: Your </a:t>
            </a:r>
            <a:r>
              <a:rPr lang="en-US" dirty="0"/>
              <a:t>O</a:t>
            </a:r>
            <a:r>
              <a:rPr lang="en-US" dirty="0" smtClean="0"/>
              <a:t>wn Project!</a:t>
            </a:r>
            <a:endParaRPr lang="en-US" dirty="0"/>
          </a:p>
        </p:txBody>
      </p:sp>
      <p:sp>
        <p:nvSpPr>
          <p:cNvPr id="3" name="Text Placeholder 2"/>
          <p:cNvSpPr>
            <a:spLocks noGrp="1"/>
          </p:cNvSpPr>
          <p:nvPr>
            <p:ph type="body" idx="1"/>
          </p:nvPr>
        </p:nvSpPr>
        <p:spPr/>
        <p:txBody>
          <a:bodyPr/>
          <a:lstStyle/>
          <a:p>
            <a:endParaRPr lang="en-US" sz="2000" dirty="0" smtClean="0"/>
          </a:p>
          <a:p>
            <a:r>
              <a:rPr lang="en-US" sz="2000" dirty="0" smtClean="0"/>
              <a:t>Write your very own program!</a:t>
            </a:r>
            <a:endParaRPr lang="en-US" sz="20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856" y="3095217"/>
            <a:ext cx="1832843" cy="1832843"/>
          </a:xfrm>
          <a:prstGeom prst="rect">
            <a:avLst/>
          </a:prstGeom>
        </p:spPr>
      </p:pic>
    </p:spTree>
    <p:extLst>
      <p:ext uri="{BB962C8B-B14F-4D97-AF65-F5344CB8AC3E}">
        <p14:creationId xmlns:p14="http://schemas.microsoft.com/office/powerpoint/2010/main" val="14150996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Welcome!</a:t>
            </a:r>
            <a:endParaRPr lang="en-US" dirty="0"/>
          </a:p>
        </p:txBody>
      </p:sp>
      <p:sp>
        <p:nvSpPr>
          <p:cNvPr id="3" name="Text Placeholder 2"/>
          <p:cNvSpPr>
            <a:spLocks noGrp="1"/>
          </p:cNvSpPr>
          <p:nvPr>
            <p:ph type="body" idx="1"/>
          </p:nvPr>
        </p:nvSpPr>
        <p:spPr/>
        <p:txBody>
          <a:bodyPr/>
          <a:lstStyle/>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dirty="0" smtClean="0"/>
              <a:t>Ask questions</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dirty="0" smtClean="0"/>
              <a:t>Brainstorm</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dirty="0" smtClean="0"/>
              <a:t>Work together</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dirty="0" smtClean="0"/>
              <a:t>Have fun!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5826" y="1063378"/>
            <a:ext cx="4490974" cy="2993983"/>
          </a:xfrm>
          <a:prstGeom prst="rect">
            <a:avLst/>
          </a:prstGeom>
        </p:spPr>
      </p:pic>
      <p:sp>
        <p:nvSpPr>
          <p:cNvPr id="5" name="TextBox 4"/>
          <p:cNvSpPr txBox="1"/>
          <p:nvPr/>
        </p:nvSpPr>
        <p:spPr>
          <a:xfrm>
            <a:off x="7556414" y="4648850"/>
            <a:ext cx="1130386" cy="276999"/>
          </a:xfrm>
          <a:prstGeom prst="rect">
            <a:avLst/>
          </a:prstGeom>
          <a:noFill/>
        </p:spPr>
        <p:txBody>
          <a:bodyPr wrap="square" rtlCol="0">
            <a:spAutoFit/>
          </a:bodyPr>
          <a:lstStyle/>
          <a:p>
            <a:r>
              <a:rPr lang="en-US" sz="1200" dirty="0" err="1"/>
              <a:t>u</a:t>
            </a:r>
            <a:r>
              <a:rPr lang="en-US" sz="1200" dirty="0" err="1" smtClean="0"/>
              <a:t>nsplash.com</a:t>
            </a:r>
            <a:endParaRPr lang="en-US" sz="1200" dirty="0"/>
          </a:p>
        </p:txBody>
      </p:sp>
    </p:spTree>
    <p:extLst>
      <p:ext uri="{BB962C8B-B14F-4D97-AF65-F5344CB8AC3E}">
        <p14:creationId xmlns:p14="http://schemas.microsoft.com/office/powerpoint/2010/main" val="65271788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final project: Calculator</a:t>
            </a:r>
            <a:endParaRPr lang="en-US" dirty="0"/>
          </a:p>
        </p:txBody>
      </p:sp>
      <p:sp>
        <p:nvSpPr>
          <p:cNvPr id="3" name="Text Placeholder 2"/>
          <p:cNvSpPr>
            <a:spLocks noGrp="1"/>
          </p:cNvSpPr>
          <p:nvPr>
            <p:ph type="body" idx="1"/>
          </p:nvPr>
        </p:nvSpPr>
        <p:spPr/>
        <p:txBody>
          <a:bodyPr/>
          <a:lstStyle/>
          <a:p>
            <a:r>
              <a:rPr lang="en-US" sz="1800" dirty="0" smtClean="0"/>
              <a:t>Can you use your knowledge of ”if-statements” to make your own arithmetic calculator? The program should work like this:</a:t>
            </a:r>
          </a:p>
          <a:p>
            <a:endParaRPr lang="en-US" sz="1800" dirty="0"/>
          </a:p>
          <a:p>
            <a:pPr marL="285750" indent="-285750">
              <a:buFont typeface="Arial" charset="0"/>
              <a:buChar char="•"/>
            </a:pPr>
            <a:r>
              <a:rPr lang="en-US" sz="1800" dirty="0" smtClean="0"/>
              <a:t>User enters two numbers</a:t>
            </a:r>
          </a:p>
          <a:p>
            <a:pPr marL="285750" indent="-285750">
              <a:buFont typeface="Arial" charset="0"/>
              <a:buChar char="•"/>
            </a:pPr>
            <a:r>
              <a:rPr lang="en-US" sz="1800" dirty="0" smtClean="0"/>
              <a:t>User enters an operation symbol (“+”, “-”, “*”, “/”)</a:t>
            </a:r>
          </a:p>
          <a:p>
            <a:pPr marL="285750" indent="-285750">
              <a:buFont typeface="Arial" charset="0"/>
              <a:buChar char="•"/>
            </a:pPr>
            <a:r>
              <a:rPr lang="en-US" sz="1800" dirty="0" smtClean="0"/>
              <a:t>You perform the appropriate operation</a:t>
            </a:r>
          </a:p>
          <a:p>
            <a:pPr marL="285750" indent="-285750">
              <a:buFont typeface="Arial" charset="0"/>
              <a:buChar char="•"/>
            </a:pPr>
            <a:r>
              <a:rPr lang="en-US" sz="1800" dirty="0" smtClean="0"/>
              <a:t>You output the answer to the user</a:t>
            </a:r>
          </a:p>
          <a:p>
            <a:endParaRPr lang="en-US" sz="1800" dirty="0"/>
          </a:p>
          <a:p>
            <a:r>
              <a:rPr lang="en-US" sz="1800" dirty="0" smtClean="0"/>
              <a:t>Remember, if you want a decimal answer, you need </a:t>
            </a:r>
          </a:p>
          <a:p>
            <a:r>
              <a:rPr lang="en-US" sz="1800" dirty="0" smtClean="0"/>
              <a:t>decimal-type variables.</a:t>
            </a:r>
            <a:endParaRPr lang="en-US" sz="1800" dirty="0"/>
          </a:p>
        </p:txBody>
      </p:sp>
    </p:spTree>
    <p:extLst>
      <p:ext uri="{BB962C8B-B14F-4D97-AF65-F5344CB8AC3E}">
        <p14:creationId xmlns:p14="http://schemas.microsoft.com/office/powerpoint/2010/main" val="36244827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final project: Calculator</a:t>
            </a:r>
          </a:p>
        </p:txBody>
      </p:sp>
      <p:sp>
        <p:nvSpPr>
          <p:cNvPr id="3" name="Text Placeholder 2"/>
          <p:cNvSpPr>
            <a:spLocks noGrp="1"/>
          </p:cNvSpPr>
          <p:nvPr>
            <p:ph type="body" idx="1"/>
          </p:nvPr>
        </p:nvSpPr>
        <p:spPr/>
        <p:txBody>
          <a:bodyPr/>
          <a:lstStyle/>
          <a:p>
            <a:r>
              <a:rPr lang="en-US" sz="1400" dirty="0">
                <a:solidFill>
                  <a:srgbClr val="643820"/>
                </a:solidFill>
                <a:latin typeface="Menlo-Regular" charset="0"/>
              </a:rPr>
              <a:t>#include </a:t>
            </a:r>
            <a:r>
              <a:rPr lang="en-US" sz="1400" dirty="0">
                <a:solidFill>
                  <a:srgbClr val="C41A16"/>
                </a:solidFill>
                <a:latin typeface="Menlo-Regular" charset="0"/>
              </a:rPr>
              <a:t>&lt;</a:t>
            </a:r>
            <a:r>
              <a:rPr lang="en-US" sz="1400" dirty="0" err="1">
                <a:solidFill>
                  <a:srgbClr val="C41A16"/>
                </a:solidFill>
                <a:latin typeface="Menlo-Regular" charset="0"/>
              </a:rPr>
              <a:t>iostream</a:t>
            </a:r>
            <a:r>
              <a:rPr lang="en-US" sz="1400" dirty="0">
                <a:solidFill>
                  <a:srgbClr val="C41A16"/>
                </a:solidFill>
                <a:latin typeface="Menlo-Regular" charset="0"/>
              </a:rPr>
              <a:t>&gt;</a:t>
            </a:r>
            <a:endParaRPr lang="en-US" sz="1400" dirty="0">
              <a:solidFill>
                <a:srgbClr val="643820"/>
              </a:solidFill>
              <a:latin typeface="Menlo-Regular" charset="0"/>
            </a:endParaRPr>
          </a:p>
          <a:p>
            <a:endParaRPr lang="en-US" sz="1400" dirty="0">
              <a:latin typeface="Menlo-Regular" charset="0"/>
            </a:endParaRPr>
          </a:p>
          <a:p>
            <a:r>
              <a:rPr lang="en-US" sz="1400" dirty="0">
                <a:solidFill>
                  <a:srgbClr val="AA0D91"/>
                </a:solidFill>
                <a:latin typeface="Menlo-Regular" charset="0"/>
              </a:rPr>
              <a:t>using</a:t>
            </a:r>
            <a:r>
              <a:rPr lang="en-US" sz="1400" dirty="0">
                <a:latin typeface="Menlo-Regular" charset="0"/>
              </a:rPr>
              <a:t> </a:t>
            </a:r>
            <a:r>
              <a:rPr lang="en-US" sz="1400" dirty="0">
                <a:solidFill>
                  <a:srgbClr val="AA0D91"/>
                </a:solidFill>
                <a:latin typeface="Menlo-Regular" charset="0"/>
              </a:rPr>
              <a:t>namespace</a:t>
            </a:r>
            <a:r>
              <a:rPr lang="en-US" sz="1400" dirty="0">
                <a:latin typeface="Menlo-Regular" charset="0"/>
              </a:rPr>
              <a:t> </a:t>
            </a:r>
            <a:r>
              <a:rPr lang="en-US" sz="1400" dirty="0" err="1">
                <a:solidFill>
                  <a:srgbClr val="5C2699"/>
                </a:solidFill>
                <a:latin typeface="Menlo-Regular" charset="0"/>
              </a:rPr>
              <a:t>std</a:t>
            </a:r>
            <a:r>
              <a:rPr lang="en-US" sz="1400" dirty="0">
                <a:latin typeface="Menlo-Regular" charset="0"/>
              </a:rPr>
              <a:t>;</a:t>
            </a:r>
          </a:p>
          <a:p>
            <a:endParaRPr lang="en-US" sz="1400" dirty="0">
              <a:latin typeface="Menlo-Regular" charset="0"/>
            </a:endParaRPr>
          </a:p>
          <a:p>
            <a:r>
              <a:rPr lang="en-US" sz="1400" dirty="0" err="1">
                <a:solidFill>
                  <a:srgbClr val="AA0D91"/>
                </a:solidFill>
                <a:latin typeface="Menlo-Regular" charset="0"/>
              </a:rPr>
              <a:t>int</a:t>
            </a:r>
            <a:r>
              <a:rPr lang="en-US" sz="1400" dirty="0">
                <a:latin typeface="Menlo-Regular" charset="0"/>
              </a:rPr>
              <a:t> main() </a:t>
            </a:r>
            <a:r>
              <a:rPr lang="en-US" sz="1400" dirty="0" smtClean="0">
                <a:latin typeface="Menlo-Regular" charset="0"/>
              </a:rPr>
              <a:t>{</a:t>
            </a:r>
            <a:r>
              <a:rPr lang="en-US" sz="1400" dirty="0" smtClean="0">
                <a:solidFill>
                  <a:srgbClr val="AA0D91"/>
                </a:solidFill>
                <a:latin typeface="Menlo-Regular" charset="0"/>
              </a:rPr>
              <a:t>double</a:t>
            </a:r>
            <a:r>
              <a:rPr lang="en-US" sz="1400" dirty="0" smtClean="0">
                <a:latin typeface="Menlo-Regular" charset="0"/>
              </a:rPr>
              <a:t> </a:t>
            </a:r>
            <a:r>
              <a:rPr lang="en-US" sz="1400" dirty="0">
                <a:latin typeface="Menlo-Regular" charset="0"/>
              </a:rPr>
              <a:t>num1 = </a:t>
            </a:r>
            <a:r>
              <a:rPr lang="en-US" sz="1400" dirty="0">
                <a:solidFill>
                  <a:srgbClr val="1C00CF"/>
                </a:solidFill>
                <a:latin typeface="Menlo-Regular" charset="0"/>
              </a:rPr>
              <a:t>0</a:t>
            </a:r>
            <a:r>
              <a:rPr lang="en-US" sz="1400" dirty="0">
                <a:latin typeface="Menlo-Regular" charset="0"/>
              </a:rPr>
              <a:t>;</a:t>
            </a:r>
          </a:p>
          <a:p>
            <a:r>
              <a:rPr lang="en-US" sz="1400" dirty="0">
                <a:latin typeface="Menlo-Regular" charset="0"/>
              </a:rPr>
              <a:t>    </a:t>
            </a:r>
            <a:r>
              <a:rPr lang="en-US" sz="1400" dirty="0">
                <a:solidFill>
                  <a:srgbClr val="AA0D91"/>
                </a:solidFill>
                <a:latin typeface="Menlo-Regular" charset="0"/>
              </a:rPr>
              <a:t>double</a:t>
            </a:r>
            <a:r>
              <a:rPr lang="en-US" sz="1400" dirty="0">
                <a:latin typeface="Menlo-Regular" charset="0"/>
              </a:rPr>
              <a:t> num2 = </a:t>
            </a:r>
            <a:r>
              <a:rPr lang="en-US" sz="1400" dirty="0">
                <a:solidFill>
                  <a:srgbClr val="1C00CF"/>
                </a:solidFill>
                <a:latin typeface="Menlo-Regular" charset="0"/>
              </a:rPr>
              <a:t>0</a:t>
            </a:r>
            <a:r>
              <a:rPr lang="en-US" sz="1400" dirty="0">
                <a:latin typeface="Menlo-Regular" charset="0"/>
              </a:rPr>
              <a:t>;</a:t>
            </a:r>
          </a:p>
          <a:p>
            <a:r>
              <a:rPr lang="en-US" sz="1400" dirty="0">
                <a:latin typeface="Menlo-Regular" charset="0"/>
              </a:rPr>
              <a:t>    </a:t>
            </a:r>
            <a:r>
              <a:rPr lang="en-US" sz="1400" dirty="0">
                <a:solidFill>
                  <a:srgbClr val="AA0D91"/>
                </a:solidFill>
                <a:latin typeface="Menlo-Regular" charset="0"/>
              </a:rPr>
              <a:t>char</a:t>
            </a:r>
            <a:r>
              <a:rPr lang="en-US" sz="1400" dirty="0">
                <a:latin typeface="Menlo-Regular" charset="0"/>
              </a:rPr>
              <a:t> operation = </a:t>
            </a:r>
            <a:r>
              <a:rPr lang="en-US" sz="1400" dirty="0" smtClean="0">
                <a:solidFill>
                  <a:srgbClr val="1C00CF"/>
                </a:solidFill>
                <a:latin typeface="Menlo-Regular" charset="0"/>
              </a:rPr>
              <a:t>'+'</a:t>
            </a:r>
            <a:r>
              <a:rPr lang="en-US" sz="1400" dirty="0" smtClean="0">
                <a:latin typeface="Menlo-Regular" charset="0"/>
              </a:rPr>
              <a:t>;</a:t>
            </a:r>
            <a:r>
              <a:rPr lang="de-DE" sz="1400" dirty="0" smtClean="0">
                <a:latin typeface="Menlo-Regular" charset="0"/>
              </a:rPr>
              <a:t> </a:t>
            </a:r>
            <a:endParaRPr lang="de-DE" sz="1400" dirty="0">
              <a:latin typeface="Menlo-Regular" charset="0"/>
            </a:endParaRPr>
          </a:p>
          <a:p>
            <a:r>
              <a:rPr lang="de-DE" sz="1400" dirty="0">
                <a:latin typeface="Menlo-Regular" charset="0"/>
              </a:rPr>
              <a:t>    </a:t>
            </a:r>
            <a:r>
              <a:rPr lang="de-DE" sz="1400" dirty="0" err="1">
                <a:solidFill>
                  <a:srgbClr val="5C2699"/>
                </a:solidFill>
                <a:latin typeface="Menlo-Regular" charset="0"/>
              </a:rPr>
              <a:t>cout</a:t>
            </a:r>
            <a:r>
              <a:rPr lang="de-DE" sz="1400" dirty="0">
                <a:latin typeface="Menlo-Regular" charset="0"/>
              </a:rPr>
              <a:t> &lt;&lt; </a:t>
            </a:r>
            <a:r>
              <a:rPr lang="de-DE" sz="1400" dirty="0">
                <a:solidFill>
                  <a:srgbClr val="C41A16"/>
                </a:solidFill>
                <a:latin typeface="Menlo-Regular" charset="0"/>
              </a:rPr>
              <a:t>"Enter </a:t>
            </a:r>
            <a:r>
              <a:rPr lang="de-DE" sz="1400" dirty="0" err="1">
                <a:solidFill>
                  <a:srgbClr val="C41A16"/>
                </a:solidFill>
                <a:latin typeface="Menlo-Regular" charset="0"/>
              </a:rPr>
              <a:t>the</a:t>
            </a:r>
            <a:r>
              <a:rPr lang="de-DE" sz="1400" dirty="0">
                <a:solidFill>
                  <a:srgbClr val="C41A16"/>
                </a:solidFill>
                <a:latin typeface="Menlo-Regular" charset="0"/>
              </a:rPr>
              <a:t> </a:t>
            </a:r>
            <a:r>
              <a:rPr lang="de-DE" sz="1400" dirty="0" err="1">
                <a:solidFill>
                  <a:srgbClr val="C41A16"/>
                </a:solidFill>
                <a:latin typeface="Menlo-Regular" charset="0"/>
              </a:rPr>
              <a:t>first</a:t>
            </a:r>
            <a:r>
              <a:rPr lang="de-DE" sz="1400" dirty="0">
                <a:solidFill>
                  <a:srgbClr val="C41A16"/>
                </a:solidFill>
                <a:latin typeface="Menlo-Regular" charset="0"/>
              </a:rPr>
              <a:t> </a:t>
            </a:r>
            <a:r>
              <a:rPr lang="de-DE" sz="1400" dirty="0" err="1">
                <a:solidFill>
                  <a:srgbClr val="C41A16"/>
                </a:solidFill>
                <a:latin typeface="Menlo-Regular" charset="0"/>
              </a:rPr>
              <a:t>number</a:t>
            </a:r>
            <a:r>
              <a:rPr lang="de-DE" sz="1400" dirty="0">
                <a:solidFill>
                  <a:srgbClr val="C41A16"/>
                </a:solidFill>
                <a:latin typeface="Menlo-Regular" charset="0"/>
              </a:rPr>
              <a:t>:\</a:t>
            </a:r>
            <a:r>
              <a:rPr lang="de-DE" sz="1400" dirty="0" err="1">
                <a:solidFill>
                  <a:srgbClr val="C41A16"/>
                </a:solidFill>
                <a:latin typeface="Menlo-Regular" charset="0"/>
              </a:rPr>
              <a:t>n</a:t>
            </a:r>
            <a:r>
              <a:rPr lang="de-DE" sz="1400" dirty="0">
                <a:solidFill>
                  <a:srgbClr val="C41A16"/>
                </a:solidFill>
                <a:latin typeface="Menlo-Regular" charset="0"/>
              </a:rPr>
              <a:t>"</a:t>
            </a:r>
            <a:r>
              <a:rPr lang="de-DE" sz="1400" dirty="0">
                <a:latin typeface="Menlo-Regular" charset="0"/>
              </a:rPr>
              <a:t>;</a:t>
            </a:r>
          </a:p>
          <a:p>
            <a:r>
              <a:rPr lang="ro-RO" sz="1400" dirty="0">
                <a:latin typeface="Menlo-Regular" charset="0"/>
              </a:rPr>
              <a:t>    </a:t>
            </a:r>
            <a:r>
              <a:rPr lang="ro-RO" sz="1400" dirty="0">
                <a:solidFill>
                  <a:srgbClr val="5C2699"/>
                </a:solidFill>
                <a:latin typeface="Menlo-Regular" charset="0"/>
              </a:rPr>
              <a:t>cin</a:t>
            </a:r>
            <a:r>
              <a:rPr lang="ro-RO" sz="1400" dirty="0">
                <a:latin typeface="Menlo-Regular" charset="0"/>
              </a:rPr>
              <a:t> &gt;&gt; num1</a:t>
            </a:r>
            <a:r>
              <a:rPr lang="ro-RO" sz="1400" dirty="0" smtClean="0">
                <a:latin typeface="Menlo-Regular" charset="0"/>
              </a:rPr>
              <a:t>;</a:t>
            </a:r>
            <a:endParaRPr lang="de-DE" sz="1400" dirty="0">
              <a:latin typeface="Menlo-Regular" charset="0"/>
            </a:endParaRPr>
          </a:p>
          <a:p>
            <a:r>
              <a:rPr lang="de-DE" sz="1400" dirty="0">
                <a:latin typeface="Menlo-Regular" charset="0"/>
              </a:rPr>
              <a:t>    </a:t>
            </a:r>
            <a:r>
              <a:rPr lang="de-DE" sz="1400" dirty="0" err="1">
                <a:solidFill>
                  <a:srgbClr val="5C2699"/>
                </a:solidFill>
                <a:latin typeface="Menlo-Regular" charset="0"/>
              </a:rPr>
              <a:t>cout</a:t>
            </a:r>
            <a:r>
              <a:rPr lang="de-DE" sz="1400" dirty="0">
                <a:latin typeface="Menlo-Regular" charset="0"/>
              </a:rPr>
              <a:t> &lt;&lt; </a:t>
            </a:r>
            <a:r>
              <a:rPr lang="de-DE" sz="1400" dirty="0">
                <a:solidFill>
                  <a:srgbClr val="C41A16"/>
                </a:solidFill>
                <a:latin typeface="Menlo-Regular" charset="0"/>
              </a:rPr>
              <a:t>"Enter </a:t>
            </a:r>
            <a:r>
              <a:rPr lang="de-DE" sz="1400" dirty="0" err="1">
                <a:solidFill>
                  <a:srgbClr val="C41A16"/>
                </a:solidFill>
                <a:latin typeface="Menlo-Regular" charset="0"/>
              </a:rPr>
              <a:t>the</a:t>
            </a:r>
            <a:r>
              <a:rPr lang="de-DE" sz="1400" dirty="0">
                <a:solidFill>
                  <a:srgbClr val="C41A16"/>
                </a:solidFill>
                <a:latin typeface="Menlo-Regular" charset="0"/>
              </a:rPr>
              <a:t> </a:t>
            </a:r>
            <a:r>
              <a:rPr lang="de-DE" sz="1400" dirty="0" err="1">
                <a:solidFill>
                  <a:srgbClr val="C41A16"/>
                </a:solidFill>
                <a:latin typeface="Menlo-Regular" charset="0"/>
              </a:rPr>
              <a:t>second</a:t>
            </a:r>
            <a:r>
              <a:rPr lang="de-DE" sz="1400" dirty="0">
                <a:solidFill>
                  <a:srgbClr val="C41A16"/>
                </a:solidFill>
                <a:latin typeface="Menlo-Regular" charset="0"/>
              </a:rPr>
              <a:t> </a:t>
            </a:r>
            <a:r>
              <a:rPr lang="de-DE" sz="1400" dirty="0" err="1">
                <a:solidFill>
                  <a:srgbClr val="C41A16"/>
                </a:solidFill>
                <a:latin typeface="Menlo-Regular" charset="0"/>
              </a:rPr>
              <a:t>number</a:t>
            </a:r>
            <a:r>
              <a:rPr lang="de-DE" sz="1400" dirty="0">
                <a:solidFill>
                  <a:srgbClr val="C41A16"/>
                </a:solidFill>
                <a:latin typeface="Menlo-Regular" charset="0"/>
              </a:rPr>
              <a:t>:\</a:t>
            </a:r>
            <a:r>
              <a:rPr lang="de-DE" sz="1400" dirty="0" err="1">
                <a:solidFill>
                  <a:srgbClr val="C41A16"/>
                </a:solidFill>
                <a:latin typeface="Menlo-Regular" charset="0"/>
              </a:rPr>
              <a:t>n</a:t>
            </a:r>
            <a:r>
              <a:rPr lang="de-DE" sz="1400" dirty="0">
                <a:solidFill>
                  <a:srgbClr val="C41A16"/>
                </a:solidFill>
                <a:latin typeface="Menlo-Regular" charset="0"/>
              </a:rPr>
              <a:t>"</a:t>
            </a:r>
            <a:r>
              <a:rPr lang="de-DE" sz="1400" dirty="0">
                <a:latin typeface="Menlo-Regular" charset="0"/>
              </a:rPr>
              <a:t>;</a:t>
            </a:r>
          </a:p>
          <a:p>
            <a:r>
              <a:rPr lang="ro-RO" sz="1400" dirty="0">
                <a:latin typeface="Menlo-Regular" charset="0"/>
              </a:rPr>
              <a:t>    </a:t>
            </a:r>
            <a:r>
              <a:rPr lang="ro-RO" sz="1400" dirty="0">
                <a:solidFill>
                  <a:srgbClr val="5C2699"/>
                </a:solidFill>
                <a:latin typeface="Menlo-Regular" charset="0"/>
              </a:rPr>
              <a:t>cin</a:t>
            </a:r>
            <a:r>
              <a:rPr lang="ro-RO" sz="1400" dirty="0">
                <a:latin typeface="Menlo-Regular" charset="0"/>
              </a:rPr>
              <a:t> &gt;&gt; num2;</a:t>
            </a:r>
          </a:p>
          <a:p>
            <a:r>
              <a:rPr lang="de-DE" sz="1400" dirty="0" smtClean="0">
                <a:solidFill>
                  <a:srgbClr val="5C2699"/>
                </a:solidFill>
                <a:latin typeface="Menlo-Regular" charset="0"/>
              </a:rPr>
              <a:t>    </a:t>
            </a:r>
            <a:r>
              <a:rPr lang="de-DE" sz="1400" dirty="0" err="1" smtClean="0">
                <a:solidFill>
                  <a:srgbClr val="5C2699"/>
                </a:solidFill>
                <a:latin typeface="Menlo-Regular" charset="0"/>
              </a:rPr>
              <a:t>cout</a:t>
            </a:r>
            <a:r>
              <a:rPr lang="de-DE" sz="1400" dirty="0" smtClean="0">
                <a:latin typeface="Menlo-Regular" charset="0"/>
              </a:rPr>
              <a:t> </a:t>
            </a:r>
            <a:r>
              <a:rPr lang="de-DE" sz="1400" dirty="0">
                <a:latin typeface="Menlo-Regular" charset="0"/>
              </a:rPr>
              <a:t>&lt;&lt; </a:t>
            </a:r>
            <a:r>
              <a:rPr lang="de-DE" sz="1400" dirty="0">
                <a:solidFill>
                  <a:srgbClr val="C41A16"/>
                </a:solidFill>
                <a:latin typeface="Menlo-Regular" charset="0"/>
              </a:rPr>
              <a:t>"Enter </a:t>
            </a:r>
            <a:r>
              <a:rPr lang="de-DE" sz="1400" dirty="0" err="1">
                <a:solidFill>
                  <a:srgbClr val="C41A16"/>
                </a:solidFill>
                <a:latin typeface="Menlo-Regular" charset="0"/>
              </a:rPr>
              <a:t>the</a:t>
            </a:r>
            <a:r>
              <a:rPr lang="de-DE" sz="1400" dirty="0">
                <a:solidFill>
                  <a:srgbClr val="C41A16"/>
                </a:solidFill>
                <a:latin typeface="Menlo-Regular" charset="0"/>
              </a:rPr>
              <a:t> </a:t>
            </a:r>
            <a:r>
              <a:rPr lang="de-DE" sz="1400" dirty="0" err="1">
                <a:solidFill>
                  <a:srgbClr val="C41A16"/>
                </a:solidFill>
                <a:latin typeface="Menlo-Regular" charset="0"/>
              </a:rPr>
              <a:t>operation</a:t>
            </a:r>
            <a:r>
              <a:rPr lang="de-DE" sz="1400" dirty="0">
                <a:solidFill>
                  <a:srgbClr val="C41A16"/>
                </a:solidFill>
                <a:latin typeface="Menlo-Regular" charset="0"/>
              </a:rPr>
              <a:t> </a:t>
            </a:r>
            <a:r>
              <a:rPr lang="de-DE" sz="1400" dirty="0" err="1">
                <a:solidFill>
                  <a:srgbClr val="C41A16"/>
                </a:solidFill>
                <a:latin typeface="Menlo-Regular" charset="0"/>
              </a:rPr>
              <a:t>you</a:t>
            </a:r>
            <a:r>
              <a:rPr lang="de-DE" sz="1400" dirty="0">
                <a:solidFill>
                  <a:srgbClr val="C41A16"/>
                </a:solidFill>
                <a:latin typeface="Menlo-Regular" charset="0"/>
              </a:rPr>
              <a:t> </a:t>
            </a:r>
            <a:r>
              <a:rPr lang="de-DE" sz="1400" dirty="0" err="1">
                <a:solidFill>
                  <a:srgbClr val="C41A16"/>
                </a:solidFill>
                <a:latin typeface="Menlo-Regular" charset="0"/>
              </a:rPr>
              <a:t>would</a:t>
            </a:r>
            <a:r>
              <a:rPr lang="de-DE" sz="1400" dirty="0">
                <a:solidFill>
                  <a:srgbClr val="C41A16"/>
                </a:solidFill>
                <a:latin typeface="Menlo-Regular" charset="0"/>
              </a:rPr>
              <a:t> like </a:t>
            </a:r>
            <a:r>
              <a:rPr lang="de-DE" sz="1400" dirty="0" err="1">
                <a:solidFill>
                  <a:srgbClr val="C41A16"/>
                </a:solidFill>
                <a:latin typeface="Menlo-Regular" charset="0"/>
              </a:rPr>
              <a:t>to</a:t>
            </a:r>
            <a:r>
              <a:rPr lang="de-DE" sz="1400" dirty="0">
                <a:solidFill>
                  <a:srgbClr val="C41A16"/>
                </a:solidFill>
                <a:latin typeface="Menlo-Regular" charset="0"/>
              </a:rPr>
              <a:t> do (+, -, *, </a:t>
            </a:r>
            <a:r>
              <a:rPr lang="de-DE" sz="1400" dirty="0" err="1">
                <a:solidFill>
                  <a:srgbClr val="C41A16"/>
                </a:solidFill>
                <a:latin typeface="Menlo-Regular" charset="0"/>
              </a:rPr>
              <a:t>or</a:t>
            </a:r>
            <a:r>
              <a:rPr lang="de-DE" sz="1400" dirty="0">
                <a:solidFill>
                  <a:srgbClr val="C41A16"/>
                </a:solidFill>
                <a:latin typeface="Menlo-Regular" charset="0"/>
              </a:rPr>
              <a:t> /):\</a:t>
            </a:r>
            <a:r>
              <a:rPr lang="de-DE" sz="1400" dirty="0" err="1">
                <a:solidFill>
                  <a:srgbClr val="C41A16"/>
                </a:solidFill>
                <a:latin typeface="Menlo-Regular" charset="0"/>
              </a:rPr>
              <a:t>n</a:t>
            </a:r>
            <a:r>
              <a:rPr lang="de-DE" sz="1400" dirty="0">
                <a:solidFill>
                  <a:srgbClr val="C41A16"/>
                </a:solidFill>
                <a:latin typeface="Menlo-Regular" charset="0"/>
              </a:rPr>
              <a:t>"</a:t>
            </a:r>
            <a:r>
              <a:rPr lang="de-DE" sz="1400" dirty="0">
                <a:latin typeface="Menlo-Regular" charset="0"/>
              </a:rPr>
              <a:t>;</a:t>
            </a:r>
          </a:p>
          <a:p>
            <a:r>
              <a:rPr lang="de-DE" sz="1400" dirty="0">
                <a:latin typeface="Menlo-Regular" charset="0"/>
              </a:rPr>
              <a:t>    </a:t>
            </a:r>
            <a:r>
              <a:rPr lang="de-DE" sz="1400" dirty="0" err="1">
                <a:solidFill>
                  <a:srgbClr val="5C2699"/>
                </a:solidFill>
                <a:latin typeface="Menlo-Regular" charset="0"/>
              </a:rPr>
              <a:t>cin</a:t>
            </a:r>
            <a:r>
              <a:rPr lang="de-DE" sz="1400" dirty="0">
                <a:latin typeface="Menlo-Regular" charset="0"/>
              </a:rPr>
              <a:t> &gt;&gt; </a:t>
            </a:r>
            <a:r>
              <a:rPr lang="de-DE" sz="1400" dirty="0" err="1">
                <a:latin typeface="Menlo-Regular" charset="0"/>
              </a:rPr>
              <a:t>operation</a:t>
            </a:r>
            <a:r>
              <a:rPr lang="de-DE" sz="1400" dirty="0" smtClean="0">
                <a:latin typeface="Menlo-Regular" charset="0"/>
              </a:rPr>
              <a:t>; </a:t>
            </a:r>
            <a:endParaRPr lang="de-DE" sz="1400" dirty="0">
              <a:latin typeface="Menlo-Regular" charset="0"/>
            </a:endParaRPr>
          </a:p>
          <a:p>
            <a:r>
              <a:rPr lang="en-US" sz="1400" dirty="0">
                <a:latin typeface="Menlo-Regular" charset="0"/>
              </a:rPr>
              <a:t>    </a:t>
            </a:r>
          </a:p>
          <a:p>
            <a:endParaRPr lang="en-US" sz="1400" dirty="0"/>
          </a:p>
        </p:txBody>
      </p:sp>
    </p:spTree>
    <p:extLst>
      <p:ext uri="{BB962C8B-B14F-4D97-AF65-F5344CB8AC3E}">
        <p14:creationId xmlns:p14="http://schemas.microsoft.com/office/powerpoint/2010/main" val="51188390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final project: Calculator</a:t>
            </a:r>
          </a:p>
        </p:txBody>
      </p:sp>
      <p:sp>
        <p:nvSpPr>
          <p:cNvPr id="3" name="Text Placeholder 2"/>
          <p:cNvSpPr>
            <a:spLocks noGrp="1"/>
          </p:cNvSpPr>
          <p:nvPr>
            <p:ph type="body" idx="1"/>
          </p:nvPr>
        </p:nvSpPr>
        <p:spPr/>
        <p:txBody>
          <a:bodyPr/>
          <a:lstStyle/>
          <a:p>
            <a:r>
              <a:rPr lang="en-US" sz="1400" dirty="0">
                <a:solidFill>
                  <a:srgbClr val="AA0D91"/>
                </a:solidFill>
                <a:latin typeface="Menlo-Regular" charset="0"/>
              </a:rPr>
              <a:t>if</a:t>
            </a:r>
            <a:r>
              <a:rPr lang="en-US" sz="1400" dirty="0">
                <a:latin typeface="Menlo-Regular" charset="0"/>
              </a:rPr>
              <a:t> (operation == </a:t>
            </a:r>
            <a:r>
              <a:rPr lang="en-US" sz="1400" dirty="0">
                <a:solidFill>
                  <a:srgbClr val="1C00CF"/>
                </a:solidFill>
                <a:latin typeface="Menlo-Regular" charset="0"/>
              </a:rPr>
              <a:t>'+'</a:t>
            </a:r>
            <a:r>
              <a:rPr lang="en-US" sz="1400" dirty="0">
                <a:latin typeface="Menlo-Regular" charset="0"/>
              </a:rPr>
              <a:t>) </a:t>
            </a:r>
            <a:r>
              <a:rPr lang="en-US" sz="1400" dirty="0" smtClean="0">
                <a:latin typeface="Menlo-Regular" charset="0"/>
              </a:rPr>
              <a:t>{</a:t>
            </a:r>
            <a:endParaRPr lang="de-DE" sz="1400" dirty="0">
              <a:latin typeface="Menlo-Regular" charset="0"/>
            </a:endParaRPr>
          </a:p>
          <a:p>
            <a:r>
              <a:rPr lang="ro-RO" sz="1400" dirty="0">
                <a:latin typeface="Menlo-Regular" charset="0"/>
              </a:rPr>
              <a:t>        </a:t>
            </a:r>
            <a:r>
              <a:rPr lang="ro-RO" sz="1400" dirty="0" err="1">
                <a:solidFill>
                  <a:srgbClr val="5C2699"/>
                </a:solidFill>
                <a:latin typeface="Menlo-Regular" charset="0"/>
              </a:rPr>
              <a:t>cout</a:t>
            </a:r>
            <a:r>
              <a:rPr lang="ro-RO" sz="1400" dirty="0">
                <a:latin typeface="Menlo-Regular" charset="0"/>
              </a:rPr>
              <a:t> &lt;&lt; num1 &lt;&lt; </a:t>
            </a:r>
            <a:r>
              <a:rPr lang="ro-RO" sz="1400" dirty="0">
                <a:solidFill>
                  <a:srgbClr val="C41A16"/>
                </a:solidFill>
                <a:latin typeface="Menlo-Regular" charset="0"/>
              </a:rPr>
              <a:t>" + "</a:t>
            </a:r>
            <a:r>
              <a:rPr lang="ro-RO" sz="1400" dirty="0">
                <a:latin typeface="Menlo-Regular" charset="0"/>
              </a:rPr>
              <a:t> &lt;&lt; num2 &lt;&lt; </a:t>
            </a:r>
            <a:r>
              <a:rPr lang="ro-RO" sz="1400" dirty="0">
                <a:solidFill>
                  <a:srgbClr val="C41A16"/>
                </a:solidFill>
                <a:latin typeface="Menlo-Regular" charset="0"/>
              </a:rPr>
              <a:t>" = "</a:t>
            </a:r>
            <a:r>
              <a:rPr lang="ro-RO" sz="1400" dirty="0">
                <a:latin typeface="Menlo-Regular" charset="0"/>
              </a:rPr>
              <a:t> &lt;&lt; num1 + num2 &lt;&lt; </a:t>
            </a:r>
            <a:r>
              <a:rPr lang="ro-RO" sz="1400" dirty="0">
                <a:solidFill>
                  <a:srgbClr val="C41A16"/>
                </a:solidFill>
                <a:latin typeface="Menlo-Regular" charset="0"/>
              </a:rPr>
              <a:t>".\n</a:t>
            </a:r>
            <a:r>
              <a:rPr lang="ro-RO" sz="1400" dirty="0" smtClean="0">
                <a:solidFill>
                  <a:srgbClr val="C41A16"/>
                </a:solidFill>
                <a:latin typeface="Menlo-Regular" charset="0"/>
              </a:rPr>
              <a:t>"</a:t>
            </a:r>
            <a:r>
              <a:rPr lang="ro-RO" sz="1400" dirty="0" smtClean="0">
                <a:latin typeface="Menlo-Regular" charset="0"/>
              </a:rPr>
              <a:t>;</a:t>
            </a:r>
            <a:endParaRPr lang="de-DE" sz="1400" dirty="0">
              <a:latin typeface="Menlo-Regular" charset="0"/>
            </a:endParaRPr>
          </a:p>
          <a:p>
            <a:r>
              <a:rPr lang="en-US" sz="1400" dirty="0">
                <a:latin typeface="Menlo-Regular" charset="0"/>
              </a:rPr>
              <a:t>    } </a:t>
            </a:r>
            <a:r>
              <a:rPr lang="en-US" sz="1400" dirty="0">
                <a:solidFill>
                  <a:srgbClr val="AA0D91"/>
                </a:solidFill>
                <a:latin typeface="Menlo-Regular" charset="0"/>
              </a:rPr>
              <a:t>else</a:t>
            </a:r>
            <a:r>
              <a:rPr lang="en-US" sz="1400" dirty="0">
                <a:latin typeface="Menlo-Regular" charset="0"/>
              </a:rPr>
              <a:t> </a:t>
            </a:r>
            <a:r>
              <a:rPr lang="en-US" sz="1400" dirty="0">
                <a:solidFill>
                  <a:srgbClr val="AA0D91"/>
                </a:solidFill>
                <a:latin typeface="Menlo-Regular" charset="0"/>
              </a:rPr>
              <a:t>if</a:t>
            </a:r>
            <a:r>
              <a:rPr lang="en-US" sz="1400" dirty="0">
                <a:latin typeface="Menlo-Regular" charset="0"/>
              </a:rPr>
              <a:t> (operation == </a:t>
            </a:r>
            <a:r>
              <a:rPr lang="en-US" sz="1400" dirty="0">
                <a:solidFill>
                  <a:srgbClr val="1C00CF"/>
                </a:solidFill>
                <a:latin typeface="Menlo-Regular" charset="0"/>
              </a:rPr>
              <a:t>'-'</a:t>
            </a:r>
            <a:r>
              <a:rPr lang="en-US" sz="1400" dirty="0">
                <a:latin typeface="Menlo-Regular" charset="0"/>
              </a:rPr>
              <a:t>) </a:t>
            </a:r>
            <a:r>
              <a:rPr lang="en-US" sz="1400" dirty="0" smtClean="0">
                <a:latin typeface="Menlo-Regular" charset="0"/>
              </a:rPr>
              <a:t>{</a:t>
            </a:r>
            <a:endParaRPr lang="de-DE" sz="1400" dirty="0">
              <a:latin typeface="Menlo-Regular" charset="0"/>
            </a:endParaRPr>
          </a:p>
          <a:p>
            <a:r>
              <a:rPr lang="ro-RO" sz="1400" dirty="0">
                <a:latin typeface="Menlo-Regular" charset="0"/>
              </a:rPr>
              <a:t>        </a:t>
            </a:r>
            <a:r>
              <a:rPr lang="ro-RO" sz="1400" dirty="0" err="1">
                <a:solidFill>
                  <a:srgbClr val="5C2699"/>
                </a:solidFill>
                <a:latin typeface="Menlo-Regular" charset="0"/>
              </a:rPr>
              <a:t>cout</a:t>
            </a:r>
            <a:r>
              <a:rPr lang="ro-RO" sz="1400" dirty="0">
                <a:latin typeface="Menlo-Regular" charset="0"/>
              </a:rPr>
              <a:t> &lt;&lt; num1 &lt;&lt; </a:t>
            </a:r>
            <a:r>
              <a:rPr lang="ro-RO" sz="1400" dirty="0">
                <a:solidFill>
                  <a:srgbClr val="C41A16"/>
                </a:solidFill>
                <a:latin typeface="Menlo-Regular" charset="0"/>
              </a:rPr>
              <a:t>" - "</a:t>
            </a:r>
            <a:r>
              <a:rPr lang="ro-RO" sz="1400" dirty="0">
                <a:latin typeface="Menlo-Regular" charset="0"/>
              </a:rPr>
              <a:t> &lt;&lt; num2 &lt;&lt; </a:t>
            </a:r>
            <a:r>
              <a:rPr lang="ro-RO" sz="1400" dirty="0">
                <a:solidFill>
                  <a:srgbClr val="C41A16"/>
                </a:solidFill>
                <a:latin typeface="Menlo-Regular" charset="0"/>
              </a:rPr>
              <a:t>" = "</a:t>
            </a:r>
            <a:r>
              <a:rPr lang="ro-RO" sz="1400" dirty="0">
                <a:latin typeface="Menlo-Regular" charset="0"/>
              </a:rPr>
              <a:t> &lt;&lt; num1 - num2 &lt;&lt; </a:t>
            </a:r>
            <a:r>
              <a:rPr lang="ro-RO" sz="1400" dirty="0">
                <a:solidFill>
                  <a:srgbClr val="C41A16"/>
                </a:solidFill>
                <a:latin typeface="Menlo-Regular" charset="0"/>
              </a:rPr>
              <a:t>".\n</a:t>
            </a:r>
            <a:r>
              <a:rPr lang="ro-RO" sz="1400" dirty="0" smtClean="0">
                <a:solidFill>
                  <a:srgbClr val="C41A16"/>
                </a:solidFill>
                <a:latin typeface="Menlo-Regular" charset="0"/>
              </a:rPr>
              <a:t>"</a:t>
            </a:r>
            <a:r>
              <a:rPr lang="ro-RO" sz="1400" dirty="0" smtClean="0">
                <a:latin typeface="Menlo-Regular" charset="0"/>
              </a:rPr>
              <a:t>;</a:t>
            </a:r>
            <a:endParaRPr lang="de-DE" sz="1400" dirty="0">
              <a:latin typeface="Menlo-Regular" charset="0"/>
            </a:endParaRPr>
          </a:p>
          <a:p>
            <a:r>
              <a:rPr lang="en-US" sz="1400" dirty="0">
                <a:latin typeface="Menlo-Regular" charset="0"/>
              </a:rPr>
              <a:t>    } </a:t>
            </a:r>
            <a:r>
              <a:rPr lang="en-US" sz="1400" dirty="0">
                <a:solidFill>
                  <a:srgbClr val="AA0D91"/>
                </a:solidFill>
                <a:latin typeface="Menlo-Regular" charset="0"/>
              </a:rPr>
              <a:t>else</a:t>
            </a:r>
            <a:r>
              <a:rPr lang="en-US" sz="1400" dirty="0">
                <a:latin typeface="Menlo-Regular" charset="0"/>
              </a:rPr>
              <a:t> </a:t>
            </a:r>
            <a:r>
              <a:rPr lang="en-US" sz="1400" dirty="0">
                <a:solidFill>
                  <a:srgbClr val="AA0D91"/>
                </a:solidFill>
                <a:latin typeface="Menlo-Regular" charset="0"/>
              </a:rPr>
              <a:t>if</a:t>
            </a:r>
            <a:r>
              <a:rPr lang="en-US" sz="1400" dirty="0">
                <a:latin typeface="Menlo-Regular" charset="0"/>
              </a:rPr>
              <a:t> (operation == </a:t>
            </a:r>
            <a:r>
              <a:rPr lang="en-US" sz="1400" dirty="0">
                <a:solidFill>
                  <a:srgbClr val="1C00CF"/>
                </a:solidFill>
                <a:latin typeface="Menlo-Regular" charset="0"/>
              </a:rPr>
              <a:t>'*'</a:t>
            </a:r>
            <a:r>
              <a:rPr lang="en-US" sz="1400" dirty="0">
                <a:latin typeface="Menlo-Regular" charset="0"/>
              </a:rPr>
              <a:t>) </a:t>
            </a:r>
            <a:r>
              <a:rPr lang="en-US" sz="1400" dirty="0" smtClean="0">
                <a:latin typeface="Menlo-Regular" charset="0"/>
              </a:rPr>
              <a:t>{</a:t>
            </a:r>
            <a:endParaRPr lang="de-DE" sz="1400" dirty="0">
              <a:latin typeface="Menlo-Regular" charset="0"/>
            </a:endParaRPr>
          </a:p>
          <a:p>
            <a:r>
              <a:rPr lang="ro-RO" sz="1400" dirty="0">
                <a:latin typeface="Menlo-Regular" charset="0"/>
              </a:rPr>
              <a:t>        </a:t>
            </a:r>
            <a:r>
              <a:rPr lang="ro-RO" sz="1400" dirty="0" err="1">
                <a:solidFill>
                  <a:srgbClr val="5C2699"/>
                </a:solidFill>
                <a:latin typeface="Menlo-Regular" charset="0"/>
              </a:rPr>
              <a:t>cout</a:t>
            </a:r>
            <a:r>
              <a:rPr lang="ro-RO" sz="1400" dirty="0">
                <a:latin typeface="Menlo-Regular" charset="0"/>
              </a:rPr>
              <a:t> &lt;&lt; num1 &lt;&lt; </a:t>
            </a:r>
            <a:r>
              <a:rPr lang="ro-RO" sz="1400" dirty="0">
                <a:solidFill>
                  <a:srgbClr val="C41A16"/>
                </a:solidFill>
                <a:latin typeface="Menlo-Regular" charset="0"/>
              </a:rPr>
              <a:t>" * "</a:t>
            </a:r>
            <a:r>
              <a:rPr lang="ro-RO" sz="1400" dirty="0">
                <a:latin typeface="Menlo-Regular" charset="0"/>
              </a:rPr>
              <a:t> &lt;&lt; num2 &lt;&lt; </a:t>
            </a:r>
            <a:r>
              <a:rPr lang="ro-RO" sz="1400" dirty="0">
                <a:solidFill>
                  <a:srgbClr val="C41A16"/>
                </a:solidFill>
                <a:latin typeface="Menlo-Regular" charset="0"/>
              </a:rPr>
              <a:t>" = "</a:t>
            </a:r>
            <a:r>
              <a:rPr lang="ro-RO" sz="1400" dirty="0">
                <a:latin typeface="Menlo-Regular" charset="0"/>
              </a:rPr>
              <a:t> &lt;&lt; num1 * num2 &lt;&lt; </a:t>
            </a:r>
            <a:r>
              <a:rPr lang="ro-RO" sz="1400" dirty="0">
                <a:solidFill>
                  <a:srgbClr val="C41A16"/>
                </a:solidFill>
                <a:latin typeface="Menlo-Regular" charset="0"/>
              </a:rPr>
              <a:t>".\n</a:t>
            </a:r>
            <a:r>
              <a:rPr lang="ro-RO" sz="1400" dirty="0" smtClean="0">
                <a:solidFill>
                  <a:srgbClr val="C41A16"/>
                </a:solidFill>
                <a:latin typeface="Menlo-Regular" charset="0"/>
              </a:rPr>
              <a:t>"</a:t>
            </a:r>
            <a:r>
              <a:rPr lang="ro-RO" sz="1400" dirty="0" smtClean="0">
                <a:latin typeface="Menlo-Regular" charset="0"/>
              </a:rPr>
              <a:t>;</a:t>
            </a:r>
            <a:endParaRPr lang="de-DE" sz="1400" dirty="0" smtClean="0">
              <a:latin typeface="Menlo-Regular" charset="0"/>
            </a:endParaRPr>
          </a:p>
          <a:p>
            <a:r>
              <a:rPr lang="en-US" sz="1400" dirty="0" smtClean="0">
                <a:latin typeface="Menlo-Regular" charset="0"/>
              </a:rPr>
              <a:t>    } </a:t>
            </a:r>
            <a:r>
              <a:rPr lang="en-US" sz="1400" dirty="0" smtClean="0">
                <a:solidFill>
                  <a:srgbClr val="AA0D91"/>
                </a:solidFill>
                <a:latin typeface="Menlo-Regular" charset="0"/>
              </a:rPr>
              <a:t>else</a:t>
            </a:r>
            <a:r>
              <a:rPr lang="en-US" sz="1400" dirty="0" smtClean="0">
                <a:latin typeface="Menlo-Regular" charset="0"/>
              </a:rPr>
              <a:t> </a:t>
            </a:r>
            <a:r>
              <a:rPr lang="en-US" sz="1400" dirty="0" smtClean="0">
                <a:solidFill>
                  <a:srgbClr val="AA0D91"/>
                </a:solidFill>
                <a:latin typeface="Menlo-Regular" charset="0"/>
              </a:rPr>
              <a:t>if</a:t>
            </a:r>
            <a:r>
              <a:rPr lang="en-US" sz="1400" dirty="0" smtClean="0">
                <a:latin typeface="Menlo-Regular" charset="0"/>
              </a:rPr>
              <a:t> (operation == </a:t>
            </a:r>
            <a:r>
              <a:rPr lang="en-US" sz="1400" dirty="0" smtClean="0">
                <a:solidFill>
                  <a:srgbClr val="1C00CF"/>
                </a:solidFill>
                <a:latin typeface="Menlo-Regular" charset="0"/>
              </a:rPr>
              <a:t>'/'</a:t>
            </a:r>
            <a:r>
              <a:rPr lang="en-US" sz="1400" dirty="0" smtClean="0">
                <a:latin typeface="Menlo-Regular" charset="0"/>
              </a:rPr>
              <a:t>) {</a:t>
            </a:r>
            <a:endParaRPr lang="de-DE" sz="1400" dirty="0" smtClean="0">
              <a:latin typeface="Menlo-Regular" charset="0"/>
            </a:endParaRPr>
          </a:p>
          <a:p>
            <a:r>
              <a:rPr lang="ro-RO" sz="1400" dirty="0" smtClean="0">
                <a:latin typeface="Menlo-Regular" charset="0"/>
              </a:rPr>
              <a:t>        </a:t>
            </a:r>
            <a:r>
              <a:rPr lang="ro-RO" sz="1400" dirty="0" err="1" smtClean="0">
                <a:solidFill>
                  <a:srgbClr val="5C2699"/>
                </a:solidFill>
                <a:latin typeface="Menlo-Regular" charset="0"/>
              </a:rPr>
              <a:t>cout</a:t>
            </a:r>
            <a:r>
              <a:rPr lang="ro-RO" sz="1400" dirty="0" smtClean="0">
                <a:latin typeface="Menlo-Regular" charset="0"/>
              </a:rPr>
              <a:t> &lt;&lt; num1 &lt;&lt; </a:t>
            </a:r>
            <a:r>
              <a:rPr lang="ro-RO" sz="1400" dirty="0" smtClean="0">
                <a:solidFill>
                  <a:srgbClr val="C41A16"/>
                </a:solidFill>
                <a:latin typeface="Menlo-Regular" charset="0"/>
              </a:rPr>
              <a:t>" / "</a:t>
            </a:r>
            <a:r>
              <a:rPr lang="ro-RO" sz="1400" dirty="0" smtClean="0">
                <a:latin typeface="Menlo-Regular" charset="0"/>
              </a:rPr>
              <a:t> &lt;&lt; num2 &lt;&lt; </a:t>
            </a:r>
            <a:r>
              <a:rPr lang="ro-RO" sz="1400" dirty="0" smtClean="0">
                <a:solidFill>
                  <a:srgbClr val="C41A16"/>
                </a:solidFill>
                <a:latin typeface="Menlo-Regular" charset="0"/>
              </a:rPr>
              <a:t>" = "</a:t>
            </a:r>
            <a:r>
              <a:rPr lang="ro-RO" sz="1400" dirty="0" smtClean="0">
                <a:latin typeface="Menlo-Regular" charset="0"/>
              </a:rPr>
              <a:t> &lt;&lt; num1 / num2 &lt;&lt; </a:t>
            </a:r>
            <a:r>
              <a:rPr lang="ro-RO" sz="1400" dirty="0" smtClean="0">
                <a:solidFill>
                  <a:srgbClr val="C41A16"/>
                </a:solidFill>
                <a:latin typeface="Menlo-Regular" charset="0"/>
              </a:rPr>
              <a:t>".\n"</a:t>
            </a:r>
            <a:r>
              <a:rPr lang="ro-RO" sz="1400" dirty="0" smtClean="0">
                <a:latin typeface="Menlo-Regular" charset="0"/>
              </a:rPr>
              <a:t>;</a:t>
            </a:r>
          </a:p>
          <a:p>
            <a:r>
              <a:rPr lang="ro-RO" sz="1400" dirty="0">
                <a:latin typeface="Menlo-Regular" charset="0"/>
              </a:rPr>
              <a:t> </a:t>
            </a:r>
            <a:r>
              <a:rPr lang="ro-RO" sz="1400" dirty="0" smtClean="0">
                <a:latin typeface="Menlo-Regular" charset="0"/>
              </a:rPr>
              <a:t> </a:t>
            </a:r>
            <a:r>
              <a:rPr lang="en-US" sz="1400" dirty="0" smtClean="0">
                <a:latin typeface="Menlo-Regular" charset="0"/>
              </a:rPr>
              <a:t>  } </a:t>
            </a:r>
            <a:r>
              <a:rPr lang="en-US" sz="1400" dirty="0" smtClean="0">
                <a:solidFill>
                  <a:srgbClr val="AA0D91"/>
                </a:solidFill>
                <a:latin typeface="Menlo-Regular" charset="0"/>
              </a:rPr>
              <a:t>else</a:t>
            </a:r>
            <a:r>
              <a:rPr lang="en-US" sz="1400" dirty="0" smtClean="0">
                <a:latin typeface="Menlo-Regular" charset="0"/>
              </a:rPr>
              <a:t> {</a:t>
            </a:r>
          </a:p>
          <a:p>
            <a:r>
              <a:rPr lang="de-DE" sz="1400" dirty="0" smtClean="0">
                <a:latin typeface="Menlo-Regular" charset="0"/>
              </a:rPr>
              <a:t>        </a:t>
            </a:r>
            <a:endParaRPr lang="de-DE" sz="1400" dirty="0">
              <a:latin typeface="Menlo-Regular" charset="0"/>
            </a:endParaRPr>
          </a:p>
          <a:p>
            <a:r>
              <a:rPr lang="de-DE" sz="1400" dirty="0">
                <a:latin typeface="Menlo-Regular" charset="0"/>
              </a:rPr>
              <a:t>        </a:t>
            </a:r>
            <a:r>
              <a:rPr lang="de-DE" sz="1400" dirty="0" err="1">
                <a:solidFill>
                  <a:srgbClr val="5C2699"/>
                </a:solidFill>
                <a:latin typeface="Menlo-Regular" charset="0"/>
              </a:rPr>
              <a:t>cout</a:t>
            </a:r>
            <a:r>
              <a:rPr lang="de-DE" sz="1400" dirty="0">
                <a:latin typeface="Menlo-Regular" charset="0"/>
              </a:rPr>
              <a:t> &lt;&lt; </a:t>
            </a:r>
            <a:r>
              <a:rPr lang="de-DE" sz="1400" dirty="0">
                <a:solidFill>
                  <a:srgbClr val="C41A16"/>
                </a:solidFill>
                <a:latin typeface="Menlo-Regular" charset="0"/>
              </a:rPr>
              <a:t>"Invalid </a:t>
            </a:r>
            <a:r>
              <a:rPr lang="de-DE" sz="1400" dirty="0" err="1">
                <a:solidFill>
                  <a:srgbClr val="C41A16"/>
                </a:solidFill>
                <a:latin typeface="Menlo-Regular" charset="0"/>
              </a:rPr>
              <a:t>input</a:t>
            </a:r>
            <a:r>
              <a:rPr lang="de-DE" sz="1400" dirty="0">
                <a:solidFill>
                  <a:srgbClr val="C41A16"/>
                </a:solidFill>
                <a:latin typeface="Menlo-Regular" charset="0"/>
              </a:rPr>
              <a:t>. </a:t>
            </a:r>
            <a:r>
              <a:rPr lang="de-DE" sz="1400" dirty="0" err="1">
                <a:solidFill>
                  <a:srgbClr val="C41A16"/>
                </a:solidFill>
                <a:latin typeface="Menlo-Regular" charset="0"/>
              </a:rPr>
              <a:t>Please</a:t>
            </a:r>
            <a:r>
              <a:rPr lang="de-DE" sz="1400" dirty="0">
                <a:solidFill>
                  <a:srgbClr val="C41A16"/>
                </a:solidFill>
                <a:latin typeface="Menlo-Regular" charset="0"/>
              </a:rPr>
              <a:t> </a:t>
            </a:r>
            <a:r>
              <a:rPr lang="de-DE" sz="1400" dirty="0" err="1">
                <a:solidFill>
                  <a:srgbClr val="C41A16"/>
                </a:solidFill>
                <a:latin typeface="Menlo-Regular" charset="0"/>
              </a:rPr>
              <a:t>try</a:t>
            </a:r>
            <a:r>
              <a:rPr lang="de-DE" sz="1400" dirty="0">
                <a:solidFill>
                  <a:srgbClr val="C41A16"/>
                </a:solidFill>
                <a:latin typeface="Menlo-Regular" charset="0"/>
              </a:rPr>
              <a:t> </a:t>
            </a:r>
            <a:r>
              <a:rPr lang="de-DE" sz="1400" dirty="0" err="1">
                <a:solidFill>
                  <a:srgbClr val="C41A16"/>
                </a:solidFill>
                <a:latin typeface="Menlo-Regular" charset="0"/>
              </a:rPr>
              <a:t>again</a:t>
            </a:r>
            <a:r>
              <a:rPr lang="de-DE" sz="1400" dirty="0">
                <a:solidFill>
                  <a:srgbClr val="C41A16"/>
                </a:solidFill>
                <a:latin typeface="Menlo-Regular" charset="0"/>
              </a:rPr>
              <a:t>."</a:t>
            </a:r>
            <a:r>
              <a:rPr lang="de-DE" sz="1400" dirty="0">
                <a:latin typeface="Menlo-Regular" charset="0"/>
              </a:rPr>
              <a:t>;</a:t>
            </a:r>
          </a:p>
          <a:p>
            <a:r>
              <a:rPr lang="de-DE" sz="1400" dirty="0">
                <a:latin typeface="Menlo-Regular" charset="0"/>
              </a:rPr>
              <a:t>        </a:t>
            </a:r>
          </a:p>
          <a:p>
            <a:r>
              <a:rPr lang="de-DE" sz="1400" dirty="0">
                <a:latin typeface="Menlo-Regular" charset="0"/>
              </a:rPr>
              <a:t>    }</a:t>
            </a:r>
          </a:p>
          <a:p>
            <a:r>
              <a:rPr lang="de-DE" sz="1400" dirty="0">
                <a:latin typeface="Menlo-Regular" charset="0"/>
              </a:rPr>
              <a:t>    </a:t>
            </a:r>
          </a:p>
          <a:p>
            <a:r>
              <a:rPr lang="en-US" sz="1400" dirty="0">
                <a:latin typeface="Menlo-Regular" charset="0"/>
              </a:rPr>
              <a:t>    </a:t>
            </a:r>
            <a:r>
              <a:rPr lang="en-US" sz="1400" dirty="0">
                <a:solidFill>
                  <a:srgbClr val="AA0D91"/>
                </a:solidFill>
                <a:latin typeface="Menlo-Regular" charset="0"/>
              </a:rPr>
              <a:t>return</a:t>
            </a:r>
            <a:r>
              <a:rPr lang="en-US" sz="1400" dirty="0">
                <a:latin typeface="Menlo-Regular" charset="0"/>
              </a:rPr>
              <a:t> </a:t>
            </a:r>
            <a:r>
              <a:rPr lang="en-US" sz="1400" dirty="0">
                <a:solidFill>
                  <a:srgbClr val="1C00CF"/>
                </a:solidFill>
                <a:latin typeface="Menlo-Regular" charset="0"/>
              </a:rPr>
              <a:t>0</a:t>
            </a:r>
            <a:r>
              <a:rPr lang="en-US" sz="1400" dirty="0">
                <a:latin typeface="Menlo-Regular" charset="0"/>
              </a:rPr>
              <a:t>;</a:t>
            </a:r>
          </a:p>
          <a:p>
            <a:r>
              <a:rPr lang="en-US" sz="1400" dirty="0">
                <a:latin typeface="Menlo-Regular" charset="0"/>
              </a:rPr>
              <a:t>}</a:t>
            </a:r>
            <a:endParaRPr lang="en-US" sz="1400" dirty="0"/>
          </a:p>
        </p:txBody>
      </p:sp>
    </p:spTree>
    <p:extLst>
      <p:ext uri="{BB962C8B-B14F-4D97-AF65-F5344CB8AC3E}">
        <p14:creationId xmlns:p14="http://schemas.microsoft.com/office/powerpoint/2010/main" val="1241539328"/>
      </p:ext>
    </p:extLst>
  </p:cSld>
  <p:clrMapOvr>
    <a:masterClrMapping/>
  </p:clrMapOvr>
  <p:transition spd="slow">
    <p:push dir="u"/>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3"/>
        <p:cNvGrpSpPr/>
        <p:nvPr/>
      </p:nvGrpSpPr>
      <p:grpSpPr>
        <a:xfrm>
          <a:off x="0" y="0"/>
          <a:ext cx="0" cy="0"/>
          <a:chOff x="0" y="0"/>
          <a:chExt cx="0" cy="0"/>
        </a:xfrm>
      </p:grpSpPr>
      <p:sp>
        <p:nvSpPr>
          <p:cNvPr id="34" name="Shape 34"/>
          <p:cNvSpPr/>
          <p:nvPr/>
        </p:nvSpPr>
        <p:spPr>
          <a:xfrm>
            <a:off x="0" y="3764700"/>
            <a:ext cx="9144000" cy="1378800"/>
          </a:xfrm>
          <a:prstGeom prst="rect">
            <a:avLst/>
          </a:prstGeom>
          <a:solidFill>
            <a:srgbClr val="EE6791"/>
          </a:solidFill>
          <a:ln w="19050" cap="flat" cmpd="sng">
            <a:solidFill>
              <a:schemeClr val="lt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5524" y="3825400"/>
            <a:ext cx="1268750" cy="1268750"/>
          </a:xfrm>
          <a:prstGeom prst="rect">
            <a:avLst/>
          </a:prstGeom>
        </p:spPr>
      </p:pic>
      <p:sp>
        <p:nvSpPr>
          <p:cNvPr id="5" name="Text Placeholder 2"/>
          <p:cNvSpPr>
            <a:spLocks noGrp="1"/>
          </p:cNvSpPr>
          <p:nvPr>
            <p:ph type="body" idx="1"/>
          </p:nvPr>
        </p:nvSpPr>
        <p:spPr>
          <a:xfrm>
            <a:off x="521854" y="1980906"/>
            <a:ext cx="8229600" cy="1477818"/>
          </a:xfrm>
        </p:spPr>
        <p:txBody>
          <a:bodyPr/>
          <a:lstStyle/>
          <a:p>
            <a:pPr marL="457200" marR="0" lvl="0" indent="-457200" algn="ctr" defTabSz="914400" eaLnBrk="1" fontAlgn="auto" latinLnBrk="0" hangingPunct="1">
              <a:lnSpc>
                <a:spcPct val="100000"/>
              </a:lnSpc>
              <a:spcBef>
                <a:spcPts val="0"/>
              </a:spcBef>
              <a:spcAft>
                <a:spcPts val="0"/>
              </a:spcAft>
              <a:buClrTx/>
              <a:buSzTx/>
              <a:buFont typeface="Arial" charset="0"/>
              <a:buNone/>
              <a:tabLst/>
              <a:defRPr/>
            </a:pPr>
            <a:r>
              <a:rPr lang="en-US" sz="2400" b="1" dirty="0" smtClean="0">
                <a:solidFill>
                  <a:srgbClr val="EE6791"/>
                </a:solidFill>
              </a:rPr>
              <a:t>Thank you!! Please complete the online survey!</a:t>
            </a:r>
            <a:endParaRPr lang="en-US" sz="2400" b="1" dirty="0">
              <a:solidFill>
                <a:srgbClr val="EE6791"/>
              </a:solidFill>
            </a:endParaRPr>
          </a:p>
        </p:txBody>
      </p:sp>
      <p:sp>
        <p:nvSpPr>
          <p:cNvPr id="6" name="Shape 36"/>
          <p:cNvSpPr txBox="1"/>
          <p:nvPr/>
        </p:nvSpPr>
        <p:spPr>
          <a:xfrm>
            <a:off x="129310" y="983746"/>
            <a:ext cx="9014688" cy="1166068"/>
          </a:xfrm>
          <a:prstGeom prst="rect">
            <a:avLst/>
          </a:prstGeom>
          <a:noFill/>
          <a:ln>
            <a:noFill/>
          </a:ln>
        </p:spPr>
        <p:txBody>
          <a:bodyPr lIns="91425" tIns="91425" rIns="91425" bIns="91425" anchor="t" anchorCtr="0">
            <a:noAutofit/>
          </a:bodyPr>
          <a:lstStyle/>
          <a:p>
            <a:pPr lvl="0" algn="ctr" rtl="0">
              <a:spcBef>
                <a:spcPts val="0"/>
              </a:spcBef>
              <a:buNone/>
            </a:pPr>
            <a:r>
              <a:rPr lang="en-US" sz="4800" b="1" dirty="0" smtClean="0">
                <a:solidFill>
                  <a:srgbClr val="666666"/>
                </a:solidFill>
                <a:latin typeface="Calibri"/>
                <a:ea typeface="Calibri"/>
                <a:cs typeface="Calibri"/>
                <a:sym typeface="Calibri"/>
              </a:rPr>
              <a:t>Computer Programming With C++!</a:t>
            </a:r>
            <a:endParaRPr lang="en" sz="4800" b="1" dirty="0">
              <a:solidFill>
                <a:srgbClr val="666666"/>
              </a:solidFill>
              <a:latin typeface="Calibri"/>
              <a:ea typeface="Calibri"/>
              <a:cs typeface="Calibri"/>
              <a:sym typeface="Calibri"/>
            </a:endParaRPr>
          </a:p>
        </p:txBody>
      </p:sp>
    </p:spTree>
    <p:extLst>
      <p:ext uri="{BB962C8B-B14F-4D97-AF65-F5344CB8AC3E}">
        <p14:creationId xmlns:p14="http://schemas.microsoft.com/office/powerpoint/2010/main" val="5429652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Programing is about</a:t>
            </a:r>
            <a:r>
              <a:rPr lang="is-IS" dirty="0" smtClean="0"/>
              <a:t>…</a:t>
            </a:r>
            <a:endParaRPr lang="en-US" dirty="0"/>
          </a:p>
        </p:txBody>
      </p:sp>
      <p:sp>
        <p:nvSpPr>
          <p:cNvPr id="3" name="Text Placeholder 2"/>
          <p:cNvSpPr>
            <a:spLocks noGrp="1"/>
          </p:cNvSpPr>
          <p:nvPr>
            <p:ph type="body" idx="1"/>
          </p:nvPr>
        </p:nvSpPr>
        <p:spPr/>
        <p:txBody>
          <a:bodyPr/>
          <a:lstStyle/>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dirty="0" smtClean="0"/>
              <a:t>Instructions for the computer</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dirty="0" smtClean="0"/>
              <a:t>Build applications/software</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dirty="0" smtClean="0"/>
              <a:t>Learn as you go</a:t>
            </a:r>
          </a:p>
        </p:txBody>
      </p:sp>
    </p:spTree>
    <p:extLst>
      <p:ext uri="{BB962C8B-B14F-4D97-AF65-F5344CB8AC3E}">
        <p14:creationId xmlns:p14="http://schemas.microsoft.com/office/powerpoint/2010/main" val="20615675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2188" y="0"/>
            <a:ext cx="5143500" cy="5143500"/>
          </a:xfrm>
          <a:prstGeom prst="rect">
            <a:avLst/>
          </a:prstGeom>
        </p:spPr>
      </p:pic>
      <p:sp>
        <p:nvSpPr>
          <p:cNvPr id="3" name="TextBox 2"/>
          <p:cNvSpPr txBox="1"/>
          <p:nvPr/>
        </p:nvSpPr>
        <p:spPr>
          <a:xfrm>
            <a:off x="6848856" y="4577232"/>
            <a:ext cx="2295144" cy="307777"/>
          </a:xfrm>
          <a:prstGeom prst="rect">
            <a:avLst/>
          </a:prstGeom>
          <a:noFill/>
        </p:spPr>
        <p:txBody>
          <a:bodyPr wrap="square" rtlCol="0">
            <a:spAutoFit/>
          </a:bodyPr>
          <a:lstStyle/>
          <a:p>
            <a:r>
              <a:rPr lang="en-US"/>
              <a:t>r</a:t>
            </a:r>
            <a:r>
              <a:rPr lang="en-US" smtClean="0"/>
              <a:t>obrayburn.deviantart.com</a:t>
            </a:r>
            <a:endParaRPr lang="en-US" dirty="0"/>
          </a:p>
        </p:txBody>
      </p:sp>
    </p:spTree>
    <p:extLst>
      <p:ext uri="{BB962C8B-B14F-4D97-AF65-F5344CB8AC3E}">
        <p14:creationId xmlns:p14="http://schemas.microsoft.com/office/powerpoint/2010/main" val="20559023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0613" y="461772"/>
            <a:ext cx="6522342" cy="4219956"/>
          </a:xfrm>
          <a:prstGeom prst="rect">
            <a:avLst/>
          </a:prstGeom>
        </p:spPr>
      </p:pic>
      <p:sp>
        <p:nvSpPr>
          <p:cNvPr id="3" name="TextBox 2"/>
          <p:cNvSpPr txBox="1"/>
          <p:nvPr/>
        </p:nvSpPr>
        <p:spPr>
          <a:xfrm>
            <a:off x="6848856" y="4577232"/>
            <a:ext cx="2295144" cy="307777"/>
          </a:xfrm>
          <a:prstGeom prst="rect">
            <a:avLst/>
          </a:prstGeom>
          <a:noFill/>
        </p:spPr>
        <p:txBody>
          <a:bodyPr wrap="square" rtlCol="0">
            <a:spAutoFit/>
          </a:bodyPr>
          <a:lstStyle/>
          <a:p>
            <a:pPr algn="r"/>
            <a:r>
              <a:rPr lang="en-US" dirty="0" err="1"/>
              <a:t>e</a:t>
            </a:r>
            <a:r>
              <a:rPr lang="en-US" dirty="0" err="1" smtClean="0"/>
              <a:t>picgames.com</a:t>
            </a:r>
            <a:endParaRPr lang="en-US" dirty="0"/>
          </a:p>
        </p:txBody>
      </p:sp>
    </p:spTree>
    <p:extLst>
      <p:ext uri="{BB962C8B-B14F-4D97-AF65-F5344CB8AC3E}">
        <p14:creationId xmlns:p14="http://schemas.microsoft.com/office/powerpoint/2010/main" val="17563903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3900" y="0"/>
            <a:ext cx="5143500" cy="5143500"/>
          </a:xfrm>
          <a:prstGeom prst="rect">
            <a:avLst/>
          </a:prstGeom>
        </p:spPr>
      </p:pic>
      <p:sp>
        <p:nvSpPr>
          <p:cNvPr id="3" name="TextBox 2"/>
          <p:cNvSpPr txBox="1"/>
          <p:nvPr/>
        </p:nvSpPr>
        <p:spPr>
          <a:xfrm>
            <a:off x="6848856" y="4577232"/>
            <a:ext cx="2295144" cy="307777"/>
          </a:xfrm>
          <a:prstGeom prst="rect">
            <a:avLst/>
          </a:prstGeom>
          <a:noFill/>
        </p:spPr>
        <p:txBody>
          <a:bodyPr wrap="square" rtlCol="0">
            <a:spAutoFit/>
          </a:bodyPr>
          <a:lstStyle/>
          <a:p>
            <a:pPr algn="r"/>
            <a:r>
              <a:rPr lang="en-US" dirty="0" err="1"/>
              <a:t>c</a:t>
            </a:r>
            <a:r>
              <a:rPr lang="en-US" dirty="0" err="1" smtClean="0"/>
              <a:t>ommons.wikimedia.org</a:t>
            </a:r>
            <a:endParaRPr lang="en-US" dirty="0"/>
          </a:p>
        </p:txBody>
      </p:sp>
    </p:spTree>
    <p:extLst>
      <p:ext uri="{BB962C8B-B14F-4D97-AF65-F5344CB8AC3E}">
        <p14:creationId xmlns:p14="http://schemas.microsoft.com/office/powerpoint/2010/main" val="4774114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3900" y="0"/>
            <a:ext cx="5143500" cy="5143500"/>
          </a:xfrm>
          <a:prstGeom prst="rect">
            <a:avLst/>
          </a:prstGeom>
        </p:spPr>
      </p:pic>
      <p:sp>
        <p:nvSpPr>
          <p:cNvPr id="3" name="TextBox 2"/>
          <p:cNvSpPr txBox="1"/>
          <p:nvPr/>
        </p:nvSpPr>
        <p:spPr>
          <a:xfrm>
            <a:off x="6848856" y="4577232"/>
            <a:ext cx="2295144" cy="307777"/>
          </a:xfrm>
          <a:prstGeom prst="rect">
            <a:avLst/>
          </a:prstGeom>
          <a:noFill/>
        </p:spPr>
        <p:txBody>
          <a:bodyPr wrap="square" rtlCol="0">
            <a:spAutoFit/>
          </a:bodyPr>
          <a:lstStyle/>
          <a:p>
            <a:pPr algn="r"/>
            <a:r>
              <a:rPr lang="en-US" dirty="0" err="1"/>
              <a:t>t</a:t>
            </a:r>
            <a:r>
              <a:rPr lang="en-US" dirty="0" err="1" smtClean="0"/>
              <a:t>echinsider.io</a:t>
            </a:r>
            <a:endParaRPr lang="en-US" dirty="0"/>
          </a:p>
        </p:txBody>
      </p:sp>
    </p:spTree>
    <p:extLst>
      <p:ext uri="{BB962C8B-B14F-4D97-AF65-F5344CB8AC3E}">
        <p14:creationId xmlns:p14="http://schemas.microsoft.com/office/powerpoint/2010/main" val="874375542"/>
      </p:ext>
    </p:extLst>
  </p:cSld>
  <p:clrMapOvr>
    <a:masterClrMapping/>
  </p:clrMapOvr>
  <p:timing>
    <p:tnLst>
      <p:par>
        <p:cTn id="1" dur="indefinite" restart="never" nodeType="tmRoot"/>
      </p:par>
    </p:tnLst>
  </p:timing>
</p:sld>
</file>

<file path=ppt/theme/theme1.xml><?xml version="1.0" encoding="utf-8"?>
<a:theme xmlns:a="http://schemas.openxmlformats.org/drawingml/2006/main" name="light-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18374</TotalTime>
  <Words>13469</Words>
  <Application>Microsoft Macintosh PowerPoint</Application>
  <PresentationFormat>On-screen Show (16:9)</PresentationFormat>
  <Paragraphs>1710</Paragraphs>
  <Slides>43</Slides>
  <Notes>41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Arial</vt:lpstr>
      <vt:lpstr>Calibri</vt:lpstr>
      <vt:lpstr>Menlo</vt:lpstr>
      <vt:lpstr>Menlo-Regular</vt:lpstr>
      <vt:lpstr>Times New Roman</vt:lpstr>
      <vt:lpstr>light-gradient</vt:lpstr>
      <vt:lpstr>PowerPoint Presentation</vt:lpstr>
      <vt:lpstr>PowerPoint Presentation</vt:lpstr>
      <vt:lpstr>Learning Objectives</vt:lpstr>
      <vt:lpstr>Welcome!</vt:lpstr>
      <vt:lpstr>Programing is about…</vt:lpstr>
      <vt:lpstr>PowerPoint Presentation</vt:lpstr>
      <vt:lpstr>PowerPoint Presentation</vt:lpstr>
      <vt:lpstr>PowerPoint Presentation</vt:lpstr>
      <vt:lpstr>PowerPoint Presentation</vt:lpstr>
      <vt:lpstr>Programing</vt:lpstr>
      <vt:lpstr>Part 1</vt:lpstr>
      <vt:lpstr>Comments</vt:lpstr>
      <vt:lpstr>Exercise 1.1: Hello World</vt:lpstr>
      <vt:lpstr>Exercise 1.1: Hello World</vt:lpstr>
      <vt:lpstr>Clean slate</vt:lpstr>
      <vt:lpstr>Exercise 1.2: Print a Countdown</vt:lpstr>
      <vt:lpstr>Exercise 1.2: Print a Countdown</vt:lpstr>
      <vt:lpstr>Clean slate</vt:lpstr>
      <vt:lpstr>Exercise 1.3: Data Types </vt:lpstr>
      <vt:lpstr>Clean slate</vt:lpstr>
      <vt:lpstr>Exercise 1.4: Receiving User Input</vt:lpstr>
      <vt:lpstr>Exercise 1.5: Hello Me</vt:lpstr>
      <vt:lpstr>Exercise 1.5: Hello Me</vt:lpstr>
      <vt:lpstr>Exercise 1.6: Rhyme Generator</vt:lpstr>
      <vt:lpstr>Exercise 1.6: Rhyme Generator</vt:lpstr>
      <vt:lpstr>Exercise 1.7: Simple Math 1/2</vt:lpstr>
      <vt:lpstr>Exercise 1.7: Simple Math 2/2</vt:lpstr>
      <vt:lpstr>Exercise 1.8: Add two input numbers</vt:lpstr>
      <vt:lpstr>Exercise 1.8: Add two input numbers</vt:lpstr>
      <vt:lpstr>10 Minute Break!</vt:lpstr>
      <vt:lpstr>Part 2</vt:lpstr>
      <vt:lpstr>Exercise 2.1: If Statements Part 1/3</vt:lpstr>
      <vt:lpstr>Exercise 2.1: If Statements Part 2/3</vt:lpstr>
      <vt:lpstr>Exercise 2.1: If Statements Part 3/3</vt:lpstr>
      <vt:lpstr>Modulus Operators 1/2</vt:lpstr>
      <vt:lpstr>Modulus Operators 2/2</vt:lpstr>
      <vt:lpstr>Exercise 2.2: Handle user input 1/2</vt:lpstr>
      <vt:lpstr>Exercise 2.2: Handle user input 1/2</vt:lpstr>
      <vt:lpstr>Final Exercise: Your Own Project!</vt:lpstr>
      <vt:lpstr>My final project: Calculator</vt:lpstr>
      <vt:lpstr>My final project: Calculator</vt:lpstr>
      <vt:lpstr>My final project: Calculator</vt:lpstr>
      <vt:lpstr>PowerPoint Presentation</vt:lpstr>
    </vt:vector>
  </TitlesOfParts>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98</cp:revision>
  <dcterms:modified xsi:type="dcterms:W3CDTF">2016-09-24T03:29:31Z</dcterms:modified>
</cp:coreProperties>
</file>